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303" r:id="rId3"/>
    <p:sldId id="304" r:id="rId4"/>
    <p:sldId id="306" r:id="rId5"/>
    <p:sldId id="305" r:id="rId6"/>
    <p:sldId id="299" r:id="rId7"/>
    <p:sldId id="256" r:id="rId8"/>
    <p:sldId id="302" r:id="rId9"/>
    <p:sldId id="266" r:id="rId10"/>
    <p:sldId id="301" r:id="rId11"/>
    <p:sldId id="262" r:id="rId12"/>
    <p:sldId id="267" r:id="rId13"/>
    <p:sldId id="327" r:id="rId14"/>
    <p:sldId id="257" r:id="rId15"/>
    <p:sldId id="260" r:id="rId16"/>
    <p:sldId id="323" r:id="rId17"/>
    <p:sldId id="325" r:id="rId18"/>
    <p:sldId id="261" r:id="rId19"/>
    <p:sldId id="32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89E6"/>
    <a:srgbClr val="BF32A5"/>
    <a:srgbClr val="325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4629"/>
  </p:normalViewPr>
  <p:slideViewPr>
    <p:cSldViewPr snapToGrid="0" snapToObjects="1">
      <p:cViewPr varScale="1">
        <p:scale>
          <a:sx n="109" d="100"/>
          <a:sy n="109" d="100"/>
        </p:scale>
        <p:origin x="216" y="6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FAC3-968E-674A-BDE2-1EE61E3D3F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9D7EC1-294D-1447-9BF9-C62DBBD656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F35557-50D0-864D-8C06-27102B6BD50E}"/>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5" name="Footer Placeholder 4">
            <a:extLst>
              <a:ext uri="{FF2B5EF4-FFF2-40B4-BE49-F238E27FC236}">
                <a16:creationId xmlns:a16="http://schemas.microsoft.com/office/drawing/2014/main" id="{3A63BFEB-42B4-F446-AB94-CFD624376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D77E0-C8CA-DD43-ADCD-BAE98336146B}"/>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4028748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FD64-EC7C-EE4A-AAE2-4A50334163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5B7BE1-8D68-C64B-9A11-4DB2552A35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47A63F-B18C-A54D-8B87-8B1E3BDD7050}"/>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5" name="Footer Placeholder 4">
            <a:extLst>
              <a:ext uri="{FF2B5EF4-FFF2-40B4-BE49-F238E27FC236}">
                <a16:creationId xmlns:a16="http://schemas.microsoft.com/office/drawing/2014/main" id="{24D242F7-DF03-4F4A-B0C7-D800ADF74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89184-00BB-9E45-BFE1-2B4AFD290640}"/>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1444768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DE95F-68E1-484D-8562-991EA53C32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13864D-69BF-164F-9FB8-7920EA412F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F04C8-FF98-0246-8197-74D18F890A72}"/>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5" name="Footer Placeholder 4">
            <a:extLst>
              <a:ext uri="{FF2B5EF4-FFF2-40B4-BE49-F238E27FC236}">
                <a16:creationId xmlns:a16="http://schemas.microsoft.com/office/drawing/2014/main" id="{13CA4DDA-3365-8A48-9ACC-3C4315703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2DD5D-1F84-B74C-A53B-8AD7E748F90A}"/>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10918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AB80-829B-9745-A791-889B5097F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D5448-E96C-4D48-997F-CA759B4866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2DDD-9340-2441-9806-BEC5D13AEA0A}"/>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5" name="Footer Placeholder 4">
            <a:extLst>
              <a:ext uri="{FF2B5EF4-FFF2-40B4-BE49-F238E27FC236}">
                <a16:creationId xmlns:a16="http://schemas.microsoft.com/office/drawing/2014/main" id="{9B1EA700-FD05-3348-858F-036BC064C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EBA9E-8013-3F45-B64E-9DBB63226DCE}"/>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154341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C525-2258-CA44-AFF2-BD24E98BB1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F41537-A9CF-8B49-A655-6C12F4DAB2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051D56-05E2-644D-B17D-A5C48E81CF2A}"/>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5" name="Footer Placeholder 4">
            <a:extLst>
              <a:ext uri="{FF2B5EF4-FFF2-40B4-BE49-F238E27FC236}">
                <a16:creationId xmlns:a16="http://schemas.microsoft.com/office/drawing/2014/main" id="{847DF3E1-11BB-6B41-A997-4FEDE6A17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132E0-EB3F-184E-B460-6F1BA4736423}"/>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181878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3E2E-9B11-3440-B53F-AD2F7277A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8C68D-2400-F149-BF53-85A24AD8382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717649-AF99-E948-926D-637935C9FF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122C22-ACBD-7C4A-BF79-30AFD466AFAD}"/>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6" name="Footer Placeholder 5">
            <a:extLst>
              <a:ext uri="{FF2B5EF4-FFF2-40B4-BE49-F238E27FC236}">
                <a16:creationId xmlns:a16="http://schemas.microsoft.com/office/drawing/2014/main" id="{E75E95E2-216C-F449-9B72-CF15264100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19C48-41C6-A247-99BD-DAB86687E2FB}"/>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27175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F2F9-FB95-854F-BB42-9894E1C186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766C04-C0E2-F949-9902-CB465375BC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53C76D-3155-EB42-A4CE-7B9105A412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889706-E6FB-344A-B1CC-4F82AE743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76623E-71EC-164B-869D-C8B63C9832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8CD577-696A-DE48-9FD6-59CF511D24FE}"/>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8" name="Footer Placeholder 7">
            <a:extLst>
              <a:ext uri="{FF2B5EF4-FFF2-40B4-BE49-F238E27FC236}">
                <a16:creationId xmlns:a16="http://schemas.microsoft.com/office/drawing/2014/main" id="{0F9EDF17-1889-6543-82D8-9C6B7916DB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4C799E-2B1D-B34B-B0E0-069587F45FA5}"/>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84134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38AF-83D0-1649-9D28-E3E9D9CA25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F3791B-21A4-1E40-A0BC-9809AB1F7FF1}"/>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4" name="Footer Placeholder 3">
            <a:extLst>
              <a:ext uri="{FF2B5EF4-FFF2-40B4-BE49-F238E27FC236}">
                <a16:creationId xmlns:a16="http://schemas.microsoft.com/office/drawing/2014/main" id="{3277CA4A-45C0-7E49-AD9B-DA55E62549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A9F730-71E2-4B48-BF8F-EF5069C3EC74}"/>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460870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E7D01E-9328-2746-8A36-B50259788684}"/>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3" name="Footer Placeholder 2">
            <a:extLst>
              <a:ext uri="{FF2B5EF4-FFF2-40B4-BE49-F238E27FC236}">
                <a16:creationId xmlns:a16="http://schemas.microsoft.com/office/drawing/2014/main" id="{77B2D248-8539-ED41-92FE-80DFB9CC7F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58C436-43AA-3340-9CF4-84F5E9ABDAB3}"/>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3612817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DC5A-EB0C-FA40-9FEA-547184DDA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91E310-FC47-6940-9DF8-12D99DFE7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19DCA6-FFAB-B148-B8E2-367B8A5EB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193F31-0CFB-C74D-884A-DD26C3C590A6}"/>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6" name="Footer Placeholder 5">
            <a:extLst>
              <a:ext uri="{FF2B5EF4-FFF2-40B4-BE49-F238E27FC236}">
                <a16:creationId xmlns:a16="http://schemas.microsoft.com/office/drawing/2014/main" id="{0F8DCBA5-B634-2247-AC90-629333F53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89CEF-E0A1-1C42-9AB4-F22D0355D185}"/>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2032376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05F9-8FA1-254E-95EB-03D8EBE46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ABA4A5-E51B-B34C-A0AE-B93BF52E4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DFF1796-30A2-054F-9A27-1A77BCE5C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008032-2B96-204B-AF63-26CB8271E0A3}"/>
              </a:ext>
            </a:extLst>
          </p:cNvPr>
          <p:cNvSpPr>
            <a:spLocks noGrp="1"/>
          </p:cNvSpPr>
          <p:nvPr>
            <p:ph type="dt" sz="half" idx="10"/>
          </p:nvPr>
        </p:nvSpPr>
        <p:spPr/>
        <p:txBody>
          <a:bodyPr/>
          <a:lstStyle/>
          <a:p>
            <a:fld id="{A73A37A2-D9F5-E944-AA10-DDD01AE3D4A9}" type="datetimeFigureOut">
              <a:rPr lang="en-US" smtClean="0"/>
              <a:t>9/6/23</a:t>
            </a:fld>
            <a:endParaRPr lang="en-US"/>
          </a:p>
        </p:txBody>
      </p:sp>
      <p:sp>
        <p:nvSpPr>
          <p:cNvPr id="6" name="Footer Placeholder 5">
            <a:extLst>
              <a:ext uri="{FF2B5EF4-FFF2-40B4-BE49-F238E27FC236}">
                <a16:creationId xmlns:a16="http://schemas.microsoft.com/office/drawing/2014/main" id="{7E6B4697-CF3C-7A42-84BA-3108E1D0F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A8FB4-99CA-A345-94AA-7A0FAC2E08F0}"/>
              </a:ext>
            </a:extLst>
          </p:cNvPr>
          <p:cNvSpPr>
            <a:spLocks noGrp="1"/>
          </p:cNvSpPr>
          <p:nvPr>
            <p:ph type="sldNum" sz="quarter" idx="12"/>
          </p:nvPr>
        </p:nvSpPr>
        <p:spPr/>
        <p:txBody>
          <a:bodyPr/>
          <a:lstStyle/>
          <a:p>
            <a:fld id="{48351CBD-0BD4-4F46-98B2-DD3AE4D63463}" type="slidenum">
              <a:rPr lang="en-US" smtClean="0"/>
              <a:t>‹#›</a:t>
            </a:fld>
            <a:endParaRPr lang="en-US"/>
          </a:p>
        </p:txBody>
      </p:sp>
    </p:spTree>
    <p:extLst>
      <p:ext uri="{BB962C8B-B14F-4D97-AF65-F5344CB8AC3E}">
        <p14:creationId xmlns:p14="http://schemas.microsoft.com/office/powerpoint/2010/main" val="4154541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F52BD6-1B8D-5E43-8DAC-394B5FB54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A66D17-E1F8-8F47-BC56-8CA4DC99F8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8505D-59FF-F641-A464-8ED1964A5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3A37A2-D9F5-E944-AA10-DDD01AE3D4A9}" type="datetimeFigureOut">
              <a:rPr lang="en-US" smtClean="0"/>
              <a:t>9/6/23</a:t>
            </a:fld>
            <a:endParaRPr lang="en-US"/>
          </a:p>
        </p:txBody>
      </p:sp>
      <p:sp>
        <p:nvSpPr>
          <p:cNvPr id="5" name="Footer Placeholder 4">
            <a:extLst>
              <a:ext uri="{FF2B5EF4-FFF2-40B4-BE49-F238E27FC236}">
                <a16:creationId xmlns:a16="http://schemas.microsoft.com/office/drawing/2014/main" id="{93DCECAA-3BDC-FB43-9AA6-4A5D8528FB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999B1-7503-684B-8376-71AE9147B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351CBD-0BD4-4F46-98B2-DD3AE4D63463}" type="slidenum">
              <a:rPr lang="en-US" smtClean="0"/>
              <a:t>‹#›</a:t>
            </a:fld>
            <a:endParaRPr lang="en-US"/>
          </a:p>
        </p:txBody>
      </p:sp>
    </p:spTree>
    <p:extLst>
      <p:ext uri="{BB962C8B-B14F-4D97-AF65-F5344CB8AC3E}">
        <p14:creationId xmlns:p14="http://schemas.microsoft.com/office/powerpoint/2010/main" val="285136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lbow@wisc.edu" TargetMode="External"/><Relationship Id="rId2" Type="http://schemas.openxmlformats.org/officeDocument/2006/relationships/image" Target="../media/image2.em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24757E-B413-804C-8303-A0A6E68E505D}"/>
              </a:ext>
            </a:extLst>
          </p:cNvPr>
          <p:cNvSpPr>
            <a:spLocks noGrp="1"/>
          </p:cNvSpPr>
          <p:nvPr>
            <p:ph type="title"/>
          </p:nvPr>
        </p:nvSpPr>
        <p:spPr>
          <a:xfrm>
            <a:off x="185352" y="197708"/>
            <a:ext cx="4230532" cy="883960"/>
          </a:xfrm>
        </p:spPr>
        <p:txBody>
          <a:bodyPr>
            <a:normAutofit fontScale="90000"/>
          </a:bodyPr>
          <a:lstStyle/>
          <a:p>
            <a:r>
              <a:rPr lang="en-US" dirty="0">
                <a:solidFill>
                  <a:srgbClr val="C00000"/>
                </a:solidFill>
              </a:rPr>
              <a:t>Welcome to </a:t>
            </a:r>
            <a:br>
              <a:rPr lang="en-US" dirty="0">
                <a:solidFill>
                  <a:srgbClr val="C00000"/>
                </a:solidFill>
              </a:rPr>
            </a:br>
            <a:r>
              <a:rPr lang="en-US" dirty="0">
                <a:solidFill>
                  <a:srgbClr val="C00000"/>
                </a:solidFill>
              </a:rPr>
              <a:t>Asian American Studies </a:t>
            </a:r>
          </a:p>
        </p:txBody>
      </p:sp>
      <p:pic>
        <p:nvPicPr>
          <p:cNvPr id="2" name="Picture Placeholder 1">
            <a:extLst>
              <a:ext uri="{FF2B5EF4-FFF2-40B4-BE49-F238E27FC236}">
                <a16:creationId xmlns:a16="http://schemas.microsoft.com/office/drawing/2014/main" id="{B3B05566-752A-0E4A-A14E-BA18F0714298}"/>
              </a:ext>
            </a:extLst>
          </p:cNvPr>
          <p:cNvPicPr>
            <a:picLocks noGrp="1" noChangeAspect="1"/>
          </p:cNvPicPr>
          <p:nvPr>
            <p:ph type="pic" idx="1"/>
          </p:nvPr>
        </p:nvPicPr>
        <p:blipFill>
          <a:blip r:embed="rId2"/>
          <a:stretch>
            <a:fillRect/>
          </a:stretch>
        </p:blipFill>
        <p:spPr>
          <a:xfrm>
            <a:off x="6671904" y="0"/>
            <a:ext cx="5877895" cy="7587478"/>
          </a:xfrm>
          <a:prstGeom prst="rect">
            <a:avLst/>
          </a:prstGeom>
        </p:spPr>
      </p:pic>
      <p:sp>
        <p:nvSpPr>
          <p:cNvPr id="6" name="Text Placeholder 5">
            <a:extLst>
              <a:ext uri="{FF2B5EF4-FFF2-40B4-BE49-F238E27FC236}">
                <a16:creationId xmlns:a16="http://schemas.microsoft.com/office/drawing/2014/main" id="{86213374-84FB-2149-AEEB-BFFDFDF8CA2A}"/>
              </a:ext>
            </a:extLst>
          </p:cNvPr>
          <p:cNvSpPr>
            <a:spLocks noGrp="1"/>
          </p:cNvSpPr>
          <p:nvPr>
            <p:ph type="body" sz="half" idx="2"/>
          </p:nvPr>
        </p:nvSpPr>
        <p:spPr>
          <a:xfrm>
            <a:off x="531341" y="1186249"/>
            <a:ext cx="5721177" cy="5474043"/>
          </a:xfrm>
        </p:spPr>
        <p:txBody>
          <a:bodyPr>
            <a:normAutofit/>
          </a:bodyPr>
          <a:lstStyle/>
          <a:p>
            <a:r>
              <a:rPr lang="en-US" sz="2400" b="1" dirty="0"/>
              <a:t>AAS 152: </a:t>
            </a:r>
          </a:p>
          <a:p>
            <a:r>
              <a:rPr lang="en-US" sz="2400" b="1" dirty="0"/>
              <a:t>Asian American Literary and </a:t>
            </a:r>
          </a:p>
          <a:p>
            <a:r>
              <a:rPr lang="en-US" sz="2400" b="1" dirty="0"/>
              <a:t>Popular Culture: Race, Fantasy, Futures</a:t>
            </a:r>
          </a:p>
          <a:p>
            <a:endParaRPr lang="en-US" sz="2400" b="1" dirty="0"/>
          </a:p>
          <a:p>
            <a:r>
              <a:rPr lang="fr-FR" sz="2400" b="1" dirty="0"/>
              <a:t>Professor </a:t>
            </a:r>
            <a:r>
              <a:rPr lang="fr-FR" sz="2400" b="1" dirty="0">
                <a:solidFill>
                  <a:srgbClr val="C00000"/>
                </a:solidFill>
              </a:rPr>
              <a:t>Leslie Bow</a:t>
            </a:r>
          </a:p>
          <a:p>
            <a:endParaRPr lang="en-US" sz="2400" dirty="0">
              <a:solidFill>
                <a:srgbClr val="C00000"/>
              </a:solidFill>
            </a:endParaRPr>
          </a:p>
          <a:p>
            <a:r>
              <a:rPr lang="en-US" sz="2400" dirty="0">
                <a:solidFill>
                  <a:srgbClr val="C00000"/>
                </a:solidFill>
              </a:rPr>
              <a:t>TAs: </a:t>
            </a:r>
            <a:r>
              <a:rPr lang="en-US" sz="2400" dirty="0" err="1">
                <a:solidFill>
                  <a:srgbClr val="C00000"/>
                </a:solidFill>
              </a:rPr>
              <a:t>Mojca</a:t>
            </a:r>
            <a:r>
              <a:rPr lang="en-US" sz="2400" dirty="0">
                <a:solidFill>
                  <a:srgbClr val="C00000"/>
                </a:solidFill>
              </a:rPr>
              <a:t> </a:t>
            </a:r>
            <a:r>
              <a:rPr lang="en-US" sz="2400" dirty="0" err="1">
                <a:solidFill>
                  <a:srgbClr val="C00000"/>
                </a:solidFill>
              </a:rPr>
              <a:t>Penca</a:t>
            </a:r>
            <a:r>
              <a:rPr lang="en-US" sz="2400" dirty="0">
                <a:solidFill>
                  <a:srgbClr val="C00000"/>
                </a:solidFill>
              </a:rPr>
              <a:t> and </a:t>
            </a:r>
            <a:r>
              <a:rPr lang="en-US" sz="2400" dirty="0" err="1">
                <a:solidFill>
                  <a:srgbClr val="C00000"/>
                </a:solidFill>
              </a:rPr>
              <a:t>Nabiha</a:t>
            </a:r>
            <a:r>
              <a:rPr lang="en-US" sz="2400" dirty="0">
                <a:solidFill>
                  <a:srgbClr val="C00000"/>
                </a:solidFill>
              </a:rPr>
              <a:t> Mansoor</a:t>
            </a:r>
            <a:endParaRPr lang="en-US" sz="2400" b="1" dirty="0"/>
          </a:p>
          <a:p>
            <a:r>
              <a:rPr lang="en-US" sz="2000" dirty="0"/>
              <a:t>--Take a moment and identify your </a:t>
            </a:r>
            <a:r>
              <a:rPr lang="en-US" sz="2000" b="1" dirty="0"/>
              <a:t>section #</a:t>
            </a:r>
          </a:p>
          <a:p>
            <a:r>
              <a:rPr lang="en-US" sz="2000" b="1" dirty="0"/>
              <a:t>--Phones off</a:t>
            </a:r>
          </a:p>
          <a:p>
            <a:r>
              <a:rPr lang="en-US" sz="2400" dirty="0"/>
              <a:t>Today: Course overview,</a:t>
            </a:r>
          </a:p>
          <a:p>
            <a:r>
              <a:rPr lang="en-US" sz="2400" dirty="0"/>
              <a:t>Syllabus, reader, and course documents on CANVAS</a:t>
            </a:r>
          </a:p>
          <a:p>
            <a:endParaRPr lang="en-US" sz="2400" dirty="0"/>
          </a:p>
        </p:txBody>
      </p:sp>
    </p:spTree>
    <p:extLst>
      <p:ext uri="{BB962C8B-B14F-4D97-AF65-F5344CB8AC3E}">
        <p14:creationId xmlns:p14="http://schemas.microsoft.com/office/powerpoint/2010/main" val="542931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582ED1-9F9A-C441-A3B0-928319901C11}"/>
              </a:ext>
            </a:extLst>
          </p:cNvPr>
          <p:cNvSpPr>
            <a:spLocks noGrp="1"/>
          </p:cNvSpPr>
          <p:nvPr>
            <p:ph type="title"/>
          </p:nvPr>
        </p:nvSpPr>
        <p:spPr/>
        <p:txBody>
          <a:bodyPr/>
          <a:lstStyle/>
          <a:p>
            <a:r>
              <a:rPr lang="en-US" dirty="0"/>
              <a:t>Purchase early edition, </a:t>
            </a:r>
            <a:r>
              <a:rPr lang="en-US" i="1" dirty="0"/>
              <a:t>M. Butterfly*</a:t>
            </a:r>
          </a:p>
        </p:txBody>
      </p:sp>
      <p:sp>
        <p:nvSpPr>
          <p:cNvPr id="7" name="Text Placeholder 6">
            <a:extLst>
              <a:ext uri="{FF2B5EF4-FFF2-40B4-BE49-F238E27FC236}">
                <a16:creationId xmlns:a16="http://schemas.microsoft.com/office/drawing/2014/main" id="{C3A1E5C7-73F9-5A4F-90AD-98D3034772D2}"/>
              </a:ext>
            </a:extLst>
          </p:cNvPr>
          <p:cNvSpPr>
            <a:spLocks noGrp="1"/>
          </p:cNvSpPr>
          <p:nvPr>
            <p:ph type="body" idx="1"/>
          </p:nvPr>
        </p:nvSpPr>
        <p:spPr/>
        <p:txBody>
          <a:bodyPr/>
          <a:lstStyle/>
          <a:p>
            <a:r>
              <a:rPr lang="en-US" dirty="0"/>
              <a:t>NOT this one</a:t>
            </a:r>
          </a:p>
        </p:txBody>
      </p:sp>
      <p:pic>
        <p:nvPicPr>
          <p:cNvPr id="12" name="Content Placeholder 11">
            <a:extLst>
              <a:ext uri="{FF2B5EF4-FFF2-40B4-BE49-F238E27FC236}">
                <a16:creationId xmlns:a16="http://schemas.microsoft.com/office/drawing/2014/main" id="{05E14020-0C16-A14F-B31B-A8F24FC36E16}"/>
              </a:ext>
            </a:extLst>
          </p:cNvPr>
          <p:cNvPicPr>
            <a:picLocks noGrp="1" noChangeAspect="1"/>
          </p:cNvPicPr>
          <p:nvPr>
            <p:ph sz="half" idx="2"/>
          </p:nvPr>
        </p:nvPicPr>
        <p:blipFill>
          <a:blip r:embed="rId2"/>
          <a:stretch>
            <a:fillRect/>
          </a:stretch>
        </p:blipFill>
        <p:spPr>
          <a:xfrm>
            <a:off x="502731" y="2505075"/>
            <a:ext cx="2681144" cy="4037867"/>
          </a:xfrm>
        </p:spPr>
      </p:pic>
      <p:sp>
        <p:nvSpPr>
          <p:cNvPr id="9" name="Text Placeholder 8">
            <a:extLst>
              <a:ext uri="{FF2B5EF4-FFF2-40B4-BE49-F238E27FC236}">
                <a16:creationId xmlns:a16="http://schemas.microsoft.com/office/drawing/2014/main" id="{AD677819-B1AA-534D-9C2A-665136F52828}"/>
              </a:ext>
            </a:extLst>
          </p:cNvPr>
          <p:cNvSpPr>
            <a:spLocks noGrp="1"/>
          </p:cNvSpPr>
          <p:nvPr>
            <p:ph type="body" sz="quarter" idx="3"/>
          </p:nvPr>
        </p:nvSpPr>
        <p:spPr/>
        <p:txBody>
          <a:bodyPr/>
          <a:lstStyle/>
          <a:p>
            <a:r>
              <a:rPr lang="en-US" dirty="0"/>
              <a:t>Any of these editions</a:t>
            </a:r>
          </a:p>
        </p:txBody>
      </p:sp>
      <p:pic>
        <p:nvPicPr>
          <p:cNvPr id="14" name="Content Placeholder 13">
            <a:extLst>
              <a:ext uri="{FF2B5EF4-FFF2-40B4-BE49-F238E27FC236}">
                <a16:creationId xmlns:a16="http://schemas.microsoft.com/office/drawing/2014/main" id="{B92B40C3-E674-D74E-AA32-D93590441753}"/>
              </a:ext>
            </a:extLst>
          </p:cNvPr>
          <p:cNvPicPr>
            <a:picLocks noGrp="1" noChangeAspect="1"/>
          </p:cNvPicPr>
          <p:nvPr>
            <p:ph sz="quarter" idx="4"/>
          </p:nvPr>
        </p:nvPicPr>
        <p:blipFill>
          <a:blip r:embed="rId3"/>
          <a:stretch>
            <a:fillRect/>
          </a:stretch>
        </p:blipFill>
        <p:spPr>
          <a:xfrm>
            <a:off x="5916847" y="2652302"/>
            <a:ext cx="1534064" cy="2337621"/>
          </a:xfrm>
        </p:spPr>
      </p:pic>
      <p:pic>
        <p:nvPicPr>
          <p:cNvPr id="16" name="Picture 15">
            <a:extLst>
              <a:ext uri="{FF2B5EF4-FFF2-40B4-BE49-F238E27FC236}">
                <a16:creationId xmlns:a16="http://schemas.microsoft.com/office/drawing/2014/main" id="{DDEACBED-62E7-5349-9BCB-81B994248EAD}"/>
              </a:ext>
            </a:extLst>
          </p:cNvPr>
          <p:cNvPicPr>
            <a:picLocks noChangeAspect="1"/>
          </p:cNvPicPr>
          <p:nvPr/>
        </p:nvPicPr>
        <p:blipFill>
          <a:blip r:embed="rId4"/>
          <a:stretch>
            <a:fillRect/>
          </a:stretch>
        </p:blipFill>
        <p:spPr>
          <a:xfrm>
            <a:off x="9672204" y="935211"/>
            <a:ext cx="2212941" cy="3324606"/>
          </a:xfrm>
          <a:prstGeom prst="rect">
            <a:avLst/>
          </a:prstGeom>
        </p:spPr>
      </p:pic>
      <p:pic>
        <p:nvPicPr>
          <p:cNvPr id="18" name="Picture 17">
            <a:extLst>
              <a:ext uri="{FF2B5EF4-FFF2-40B4-BE49-F238E27FC236}">
                <a16:creationId xmlns:a16="http://schemas.microsoft.com/office/drawing/2014/main" id="{7AD38B3F-0B15-B64A-978B-5F745F8E4FBA}"/>
              </a:ext>
            </a:extLst>
          </p:cNvPr>
          <p:cNvPicPr>
            <a:picLocks noChangeAspect="1"/>
          </p:cNvPicPr>
          <p:nvPr/>
        </p:nvPicPr>
        <p:blipFill>
          <a:blip r:embed="rId5"/>
          <a:stretch>
            <a:fillRect/>
          </a:stretch>
        </p:blipFill>
        <p:spPr>
          <a:xfrm>
            <a:off x="7713322" y="3821113"/>
            <a:ext cx="1536700" cy="2336800"/>
          </a:xfrm>
          <a:prstGeom prst="rect">
            <a:avLst/>
          </a:prstGeom>
        </p:spPr>
      </p:pic>
      <p:pic>
        <p:nvPicPr>
          <p:cNvPr id="20" name="Picture 19">
            <a:extLst>
              <a:ext uri="{FF2B5EF4-FFF2-40B4-BE49-F238E27FC236}">
                <a16:creationId xmlns:a16="http://schemas.microsoft.com/office/drawing/2014/main" id="{D27E3E5A-157D-8F44-A752-F56CD3651ABE}"/>
              </a:ext>
            </a:extLst>
          </p:cNvPr>
          <p:cNvPicPr>
            <a:picLocks noChangeAspect="1"/>
          </p:cNvPicPr>
          <p:nvPr/>
        </p:nvPicPr>
        <p:blipFill>
          <a:blip r:embed="rId6"/>
          <a:stretch>
            <a:fillRect/>
          </a:stretch>
        </p:blipFill>
        <p:spPr>
          <a:xfrm>
            <a:off x="9532256" y="4334831"/>
            <a:ext cx="1625089" cy="2482048"/>
          </a:xfrm>
          <a:prstGeom prst="rect">
            <a:avLst/>
          </a:prstGeom>
        </p:spPr>
      </p:pic>
    </p:spTree>
    <p:extLst>
      <p:ext uri="{BB962C8B-B14F-4D97-AF65-F5344CB8AC3E}">
        <p14:creationId xmlns:p14="http://schemas.microsoft.com/office/powerpoint/2010/main" val="1618608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22988-0CAE-0943-8AE0-0DB4792A8FCB}"/>
              </a:ext>
            </a:extLst>
          </p:cNvPr>
          <p:cNvSpPr>
            <a:spLocks noGrp="1"/>
          </p:cNvSpPr>
          <p:nvPr>
            <p:ph type="title"/>
          </p:nvPr>
        </p:nvSpPr>
        <p:spPr>
          <a:xfrm>
            <a:off x="79442" y="355398"/>
            <a:ext cx="8977009" cy="1531768"/>
          </a:xfrm>
        </p:spPr>
        <p:txBody>
          <a:bodyPr>
            <a:normAutofit/>
          </a:bodyPr>
          <a:lstStyle/>
          <a:p>
            <a:r>
              <a:rPr lang="en-US" sz="3200" dirty="0"/>
              <a:t>race fetishism vs. having a type?</a:t>
            </a:r>
          </a:p>
        </p:txBody>
      </p:sp>
      <p:pic>
        <p:nvPicPr>
          <p:cNvPr id="2" name="Content Placeholder 1">
            <a:extLst>
              <a:ext uri="{FF2B5EF4-FFF2-40B4-BE49-F238E27FC236}">
                <a16:creationId xmlns:a16="http://schemas.microsoft.com/office/drawing/2014/main" id="{95C012EE-7544-624F-9362-961D0438F5D5}"/>
              </a:ext>
            </a:extLst>
          </p:cNvPr>
          <p:cNvPicPr>
            <a:picLocks noGrp="1" noChangeAspect="1"/>
          </p:cNvPicPr>
          <p:nvPr>
            <p:ph idx="1"/>
          </p:nvPr>
        </p:nvPicPr>
        <p:blipFill>
          <a:blip r:embed="rId2"/>
          <a:stretch>
            <a:fillRect/>
          </a:stretch>
        </p:blipFill>
        <p:spPr>
          <a:xfrm>
            <a:off x="-311287" y="2294949"/>
            <a:ext cx="9480037" cy="4932702"/>
          </a:xfrm>
          <a:prstGeom prst="rect">
            <a:avLst/>
          </a:prstGeom>
        </p:spPr>
      </p:pic>
    </p:spTree>
    <p:extLst>
      <p:ext uri="{BB962C8B-B14F-4D97-AF65-F5344CB8AC3E}">
        <p14:creationId xmlns:p14="http://schemas.microsoft.com/office/powerpoint/2010/main" val="196978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22988-0CAE-0943-8AE0-0DB4792A8FCB}"/>
              </a:ext>
            </a:extLst>
          </p:cNvPr>
          <p:cNvSpPr>
            <a:spLocks noGrp="1"/>
          </p:cNvSpPr>
          <p:nvPr>
            <p:ph type="title"/>
          </p:nvPr>
        </p:nvSpPr>
        <p:spPr>
          <a:xfrm>
            <a:off x="359229" y="359229"/>
            <a:ext cx="3575957" cy="2318657"/>
          </a:xfrm>
        </p:spPr>
        <p:txBody>
          <a:bodyPr>
            <a:normAutofit/>
          </a:bodyPr>
          <a:lstStyle/>
          <a:p>
            <a:r>
              <a:rPr lang="en-US" sz="3200" dirty="0"/>
              <a:t>Popular culture </a:t>
            </a:r>
            <a:br>
              <a:rPr lang="en-US" sz="3200" dirty="0"/>
            </a:br>
            <a:r>
              <a:rPr lang="en-US" sz="3200" dirty="0"/>
              <a:t>and </a:t>
            </a:r>
            <a:br>
              <a:rPr lang="en-US" sz="3200" dirty="0"/>
            </a:br>
            <a:r>
              <a:rPr lang="en-US" sz="3200" dirty="0"/>
              <a:t>globalization</a:t>
            </a:r>
          </a:p>
        </p:txBody>
      </p:sp>
      <p:pic>
        <p:nvPicPr>
          <p:cNvPr id="2" name="Content Placeholder 1">
            <a:extLst>
              <a:ext uri="{FF2B5EF4-FFF2-40B4-BE49-F238E27FC236}">
                <a16:creationId xmlns:a16="http://schemas.microsoft.com/office/drawing/2014/main" id="{359E2301-E2CA-8416-1FF1-B5B58396ED90}"/>
              </a:ext>
            </a:extLst>
          </p:cNvPr>
          <p:cNvPicPr>
            <a:picLocks noGrp="1" noChangeAspect="1"/>
          </p:cNvPicPr>
          <p:nvPr>
            <p:ph idx="1"/>
          </p:nvPr>
        </p:nvPicPr>
        <p:blipFill>
          <a:blip r:embed="rId2"/>
          <a:stretch>
            <a:fillRect/>
          </a:stretch>
        </p:blipFill>
        <p:spPr>
          <a:xfrm>
            <a:off x="225678" y="3429000"/>
            <a:ext cx="5576412" cy="4147457"/>
          </a:xfrm>
          <a:prstGeom prst="rect">
            <a:avLst/>
          </a:prstGeom>
        </p:spPr>
      </p:pic>
      <p:pic>
        <p:nvPicPr>
          <p:cNvPr id="3" name="Picture 2">
            <a:extLst>
              <a:ext uri="{FF2B5EF4-FFF2-40B4-BE49-F238E27FC236}">
                <a16:creationId xmlns:a16="http://schemas.microsoft.com/office/drawing/2014/main" id="{B0C37328-6FA1-B349-BD19-CE22D41CC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123"/>
            <a:ext cx="6374266" cy="6374266"/>
          </a:xfrm>
          <a:prstGeom prst="rect">
            <a:avLst/>
          </a:prstGeom>
        </p:spPr>
      </p:pic>
    </p:spTree>
    <p:extLst>
      <p:ext uri="{BB962C8B-B14F-4D97-AF65-F5344CB8AC3E}">
        <p14:creationId xmlns:p14="http://schemas.microsoft.com/office/powerpoint/2010/main" val="876249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06CF1-6F54-BD43-BE9F-9FA94C0A01E4}"/>
              </a:ext>
            </a:extLst>
          </p:cNvPr>
          <p:cNvSpPr>
            <a:spLocks noGrp="1"/>
          </p:cNvSpPr>
          <p:nvPr>
            <p:ph type="title"/>
          </p:nvPr>
        </p:nvSpPr>
        <p:spPr>
          <a:xfrm>
            <a:off x="838200" y="365126"/>
            <a:ext cx="9590590" cy="699746"/>
          </a:xfrm>
        </p:spPr>
        <p:txBody>
          <a:bodyPr/>
          <a:lstStyle/>
          <a:p>
            <a:r>
              <a:rPr lang="en-US" dirty="0"/>
              <a:t>Asian Americans and Sci fi</a:t>
            </a:r>
          </a:p>
        </p:txBody>
      </p:sp>
      <p:pic>
        <p:nvPicPr>
          <p:cNvPr id="5" name="Content Placeholder 4" descr="A screenshot of a website&#10;&#10;Description automatically generated">
            <a:extLst>
              <a:ext uri="{FF2B5EF4-FFF2-40B4-BE49-F238E27FC236}">
                <a16:creationId xmlns:a16="http://schemas.microsoft.com/office/drawing/2014/main" id="{5EAEB470-58D7-A5EB-5F33-AA6D78412F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40" y="1380783"/>
            <a:ext cx="11493010" cy="5112091"/>
          </a:xfrm>
        </p:spPr>
      </p:pic>
    </p:spTree>
    <p:extLst>
      <p:ext uri="{BB962C8B-B14F-4D97-AF65-F5344CB8AC3E}">
        <p14:creationId xmlns:p14="http://schemas.microsoft.com/office/powerpoint/2010/main" val="357605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22988-0CAE-0943-8AE0-0DB4792A8FCB}"/>
              </a:ext>
            </a:extLst>
          </p:cNvPr>
          <p:cNvSpPr>
            <a:spLocks noGrp="1"/>
          </p:cNvSpPr>
          <p:nvPr>
            <p:ph type="title"/>
          </p:nvPr>
        </p:nvSpPr>
        <p:spPr>
          <a:xfrm>
            <a:off x="525294" y="223735"/>
            <a:ext cx="10719880" cy="1143101"/>
          </a:xfrm>
        </p:spPr>
        <p:txBody>
          <a:bodyPr>
            <a:normAutofit/>
          </a:bodyPr>
          <a:lstStyle/>
          <a:p>
            <a:r>
              <a:rPr lang="en-US" sz="3200" dirty="0"/>
              <a:t>What’s wrong with this picture?</a:t>
            </a:r>
            <a:br>
              <a:rPr lang="en-US" sz="3200" dirty="0"/>
            </a:br>
            <a:r>
              <a:rPr lang="en-US" sz="3200" dirty="0"/>
              <a:t>Content alert. Confronting controversy intellectually, civilly </a:t>
            </a:r>
          </a:p>
        </p:txBody>
      </p:sp>
      <p:pic>
        <p:nvPicPr>
          <p:cNvPr id="3" name="Content Placeholder 2">
            <a:extLst>
              <a:ext uri="{FF2B5EF4-FFF2-40B4-BE49-F238E27FC236}">
                <a16:creationId xmlns:a16="http://schemas.microsoft.com/office/drawing/2014/main" id="{6233876E-2AD2-9944-94C5-7FED84EEC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7925" y="1366837"/>
            <a:ext cx="7620000" cy="5067300"/>
          </a:xfrm>
        </p:spPr>
      </p:pic>
    </p:spTree>
    <p:extLst>
      <p:ext uri="{BB962C8B-B14F-4D97-AF65-F5344CB8AC3E}">
        <p14:creationId xmlns:p14="http://schemas.microsoft.com/office/powerpoint/2010/main" val="1715206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22988-0CAE-0943-8AE0-0DB4792A8FCB}"/>
              </a:ext>
            </a:extLst>
          </p:cNvPr>
          <p:cNvSpPr>
            <a:spLocks noGrp="1"/>
          </p:cNvSpPr>
          <p:nvPr>
            <p:ph type="title"/>
          </p:nvPr>
        </p:nvSpPr>
        <p:spPr>
          <a:xfrm>
            <a:off x="838200" y="365126"/>
            <a:ext cx="10515600" cy="668028"/>
          </a:xfrm>
        </p:spPr>
        <p:txBody>
          <a:bodyPr>
            <a:normAutofit/>
          </a:bodyPr>
          <a:lstStyle/>
          <a:p>
            <a:r>
              <a:rPr lang="en-US" sz="3200" b="1" dirty="0">
                <a:solidFill>
                  <a:srgbClr val="C00000"/>
                </a:solidFill>
              </a:rPr>
              <a:t>Sections </a:t>
            </a:r>
          </a:p>
        </p:txBody>
      </p:sp>
      <p:sp>
        <p:nvSpPr>
          <p:cNvPr id="5" name="Content Placeholder 4">
            <a:extLst>
              <a:ext uri="{FF2B5EF4-FFF2-40B4-BE49-F238E27FC236}">
                <a16:creationId xmlns:a16="http://schemas.microsoft.com/office/drawing/2014/main" id="{CC3E185B-8941-1644-9598-9980FE3D679A}"/>
              </a:ext>
            </a:extLst>
          </p:cNvPr>
          <p:cNvSpPr>
            <a:spLocks noGrp="1"/>
          </p:cNvSpPr>
          <p:nvPr>
            <p:ph idx="1"/>
          </p:nvPr>
        </p:nvSpPr>
        <p:spPr>
          <a:xfrm>
            <a:off x="522514" y="1223158"/>
            <a:ext cx="11471563" cy="5355772"/>
          </a:xfrm>
        </p:spPr>
        <p:txBody>
          <a:bodyPr>
            <a:normAutofit/>
          </a:bodyPr>
          <a:lstStyle/>
          <a:p>
            <a:pPr marL="0" indent="0">
              <a:buNone/>
            </a:pPr>
            <a:r>
              <a:rPr lang="en-US" dirty="0"/>
              <a:t>Check your section assignment</a:t>
            </a:r>
          </a:p>
          <a:p>
            <a:pPr marL="0" indent="0">
              <a:buNone/>
            </a:pPr>
            <a:r>
              <a:rPr lang="en-US" dirty="0"/>
              <a:t>Make note of your color assignment for Monday’s </a:t>
            </a:r>
            <a:r>
              <a:rPr lang="en-US" b="1" dirty="0"/>
              <a:t>lecture sign-in</a:t>
            </a:r>
          </a:p>
          <a:p>
            <a:pPr marL="0" indent="0">
              <a:buNone/>
            </a:pPr>
            <a:endParaRPr lang="en-US" dirty="0"/>
          </a:p>
          <a:p>
            <a:r>
              <a:rPr lang="fr-FR" b="1" dirty="0"/>
              <a:t>Leslie </a:t>
            </a:r>
            <a:r>
              <a:rPr lang="fr-FR" dirty="0"/>
              <a:t>(W </a:t>
            </a:r>
            <a:r>
              <a:rPr lang="fr-FR" dirty="0" err="1"/>
              <a:t>after</a:t>
            </a:r>
            <a:r>
              <a:rPr lang="fr-FR" dirty="0"/>
              <a:t> </a:t>
            </a:r>
            <a:r>
              <a:rPr lang="fr-FR" dirty="0" err="1"/>
              <a:t>this</a:t>
            </a:r>
            <a:r>
              <a:rPr lang="fr-FR" dirty="0"/>
              <a:t> lecture)    </a:t>
            </a:r>
            <a:r>
              <a:rPr lang="en-US" dirty="0"/>
              <a:t>301:</a:t>
            </a:r>
            <a:r>
              <a:rPr lang="en-US" dirty="0">
                <a:solidFill>
                  <a:srgbClr val="BF32A5"/>
                </a:solidFill>
              </a:rPr>
              <a:t> </a:t>
            </a:r>
            <a:r>
              <a:rPr lang="en-US" dirty="0">
                <a:solidFill>
                  <a:schemeClr val="accent5">
                    <a:lumMod val="75000"/>
                  </a:schemeClr>
                </a:solidFill>
              </a:rPr>
              <a:t>clouds</a:t>
            </a:r>
          </a:p>
          <a:p>
            <a:endParaRPr lang="en-US" dirty="0"/>
          </a:p>
          <a:p>
            <a:r>
              <a:rPr lang="en-US" b="1" dirty="0" err="1"/>
              <a:t>Mojca</a:t>
            </a:r>
            <a:r>
              <a:rPr lang="en-US" b="1" dirty="0"/>
              <a:t>: </a:t>
            </a:r>
            <a:r>
              <a:rPr lang="fr-FR" dirty="0"/>
              <a:t>sections TR and F: </a:t>
            </a:r>
          </a:p>
          <a:p>
            <a:pPr marL="0" indent="0">
              <a:buNone/>
            </a:pPr>
            <a:r>
              <a:rPr lang="fr-FR" dirty="0"/>
              <a:t>302 </a:t>
            </a:r>
            <a:r>
              <a:rPr lang="fr-FR" dirty="0" err="1">
                <a:solidFill>
                  <a:schemeClr val="bg1">
                    <a:lumMod val="50000"/>
                  </a:schemeClr>
                </a:solidFill>
              </a:rPr>
              <a:t>grey</a:t>
            </a:r>
            <a:r>
              <a:rPr lang="fr-FR" dirty="0"/>
              <a:t>;  306 </a:t>
            </a:r>
            <a:r>
              <a:rPr lang="fr-FR" dirty="0">
                <a:solidFill>
                  <a:schemeClr val="accent5">
                    <a:lumMod val="75000"/>
                  </a:schemeClr>
                </a:solidFill>
              </a:rPr>
              <a:t>light </a:t>
            </a:r>
            <a:r>
              <a:rPr lang="fr-FR" dirty="0" err="1">
                <a:solidFill>
                  <a:schemeClr val="accent5">
                    <a:lumMod val="75000"/>
                  </a:schemeClr>
                </a:solidFill>
              </a:rPr>
              <a:t>blue</a:t>
            </a:r>
            <a:r>
              <a:rPr lang="fr-FR" dirty="0"/>
              <a:t>;  307 </a:t>
            </a:r>
            <a:r>
              <a:rPr lang="fr-FR" dirty="0">
                <a:solidFill>
                  <a:schemeClr val="accent6">
                    <a:lumMod val="75000"/>
                  </a:schemeClr>
                </a:solidFill>
              </a:rPr>
              <a:t>green</a:t>
            </a:r>
            <a:r>
              <a:rPr lang="fr-FR" dirty="0"/>
              <a:t>;  310</a:t>
            </a:r>
            <a:r>
              <a:rPr lang="en-US" dirty="0"/>
              <a:t> </a:t>
            </a:r>
            <a:r>
              <a:rPr lang="en-US" dirty="0">
                <a:solidFill>
                  <a:srgbClr val="7030A0"/>
                </a:solidFill>
              </a:rPr>
              <a:t>lavender</a:t>
            </a:r>
          </a:p>
          <a:p>
            <a:endParaRPr lang="en-US" dirty="0"/>
          </a:p>
          <a:p>
            <a:r>
              <a:rPr lang="en-US" b="1" dirty="0" err="1"/>
              <a:t>Nabiha</a:t>
            </a:r>
            <a:r>
              <a:rPr lang="en-US" b="1" dirty="0"/>
              <a:t>: sections TR and F</a:t>
            </a:r>
          </a:p>
          <a:p>
            <a:pPr marL="0" indent="0">
              <a:buNone/>
            </a:pPr>
            <a:r>
              <a:rPr lang="fr-FR" dirty="0"/>
              <a:t>303 </a:t>
            </a:r>
            <a:r>
              <a:rPr lang="en-US" dirty="0">
                <a:solidFill>
                  <a:schemeClr val="accent2">
                    <a:lumMod val="50000"/>
                  </a:schemeClr>
                </a:solidFill>
              </a:rPr>
              <a:t>;</a:t>
            </a:r>
            <a:r>
              <a:rPr lang="fr-FR" dirty="0">
                <a:solidFill>
                  <a:schemeClr val="accent2">
                    <a:lumMod val="50000"/>
                  </a:schemeClr>
                </a:solidFill>
              </a:rPr>
              <a:t>   </a:t>
            </a:r>
            <a:r>
              <a:rPr lang="fr-FR" dirty="0"/>
              <a:t>304 </a:t>
            </a:r>
            <a:r>
              <a:rPr lang="en-US" dirty="0">
                <a:solidFill>
                  <a:schemeClr val="accent4"/>
                </a:solidFill>
              </a:rPr>
              <a:t>yellow;  </a:t>
            </a:r>
            <a:r>
              <a:rPr lang="fr-FR" dirty="0"/>
              <a:t> 308 </a:t>
            </a:r>
            <a:r>
              <a:rPr lang="en-US" dirty="0">
                <a:solidFill>
                  <a:schemeClr val="accent2"/>
                </a:solidFill>
              </a:rPr>
              <a:t>orange; </a:t>
            </a:r>
            <a:r>
              <a:rPr lang="fr-FR" dirty="0"/>
              <a:t> 309</a:t>
            </a:r>
            <a:r>
              <a:rPr lang="en-US" dirty="0"/>
              <a:t> </a:t>
            </a:r>
            <a:r>
              <a:rPr lang="en-US" dirty="0">
                <a:solidFill>
                  <a:srgbClr val="F289E6"/>
                </a:solidFill>
              </a:rPr>
              <a:t>pink</a:t>
            </a:r>
            <a:endParaRPr lang="en-US" dirty="0"/>
          </a:p>
        </p:txBody>
      </p:sp>
    </p:spTree>
    <p:extLst>
      <p:ext uri="{BB962C8B-B14F-4D97-AF65-F5344CB8AC3E}">
        <p14:creationId xmlns:p14="http://schemas.microsoft.com/office/powerpoint/2010/main" val="188903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96FBFF-315B-4CB2-2133-F27B57018864}"/>
              </a:ext>
            </a:extLst>
          </p:cNvPr>
          <p:cNvSpPr>
            <a:spLocks noGrp="1"/>
          </p:cNvSpPr>
          <p:nvPr>
            <p:ph type="title"/>
          </p:nvPr>
        </p:nvSpPr>
        <p:spPr/>
        <p:txBody>
          <a:bodyPr/>
          <a:lstStyle/>
          <a:p>
            <a:r>
              <a:rPr lang="en-US" dirty="0"/>
              <a:t>To do list for this week:</a:t>
            </a:r>
          </a:p>
        </p:txBody>
      </p:sp>
      <p:sp>
        <p:nvSpPr>
          <p:cNvPr id="6" name="Content Placeholder 5">
            <a:extLst>
              <a:ext uri="{FF2B5EF4-FFF2-40B4-BE49-F238E27FC236}">
                <a16:creationId xmlns:a16="http://schemas.microsoft.com/office/drawing/2014/main" id="{BC3BCD8D-320E-E8B8-F741-B6B9F7E391E2}"/>
              </a:ext>
            </a:extLst>
          </p:cNvPr>
          <p:cNvSpPr>
            <a:spLocks noGrp="1"/>
          </p:cNvSpPr>
          <p:nvPr>
            <p:ph idx="1"/>
          </p:nvPr>
        </p:nvSpPr>
        <p:spPr>
          <a:xfrm>
            <a:off x="604157" y="1453243"/>
            <a:ext cx="10749643" cy="4865914"/>
          </a:xfrm>
        </p:spPr>
        <p:txBody>
          <a:bodyPr>
            <a:normAutofit/>
          </a:bodyPr>
          <a:lstStyle/>
          <a:p>
            <a:pPr marL="228600" marR="0">
              <a:spcBef>
                <a:spcPts val="0"/>
              </a:spcBef>
              <a:spcAft>
                <a:spcPts val="1000"/>
              </a:spcAft>
              <a:tabLst>
                <a:tab pos="742950" algn="l"/>
              </a:tabLs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Upload</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your photo to your profile on Canvas and turn on your </a:t>
            </a: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Announcements</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settings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1000"/>
              </a:spcAft>
              <a:tabLst>
                <a:tab pos="742950" algn="l"/>
              </a:tabLs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Purchase</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books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1000"/>
              </a:spcAft>
              <a:tabLst>
                <a:tab pos="742950" algn="l"/>
              </a:tabLs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Download </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reader-all from Canvas Files [printing recommended]</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choose Files, scroll to “reader-all” at the 3 dots on the right choose: Download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spcBef>
                <a:spcPts val="0"/>
              </a:spcBef>
              <a:spcAft>
                <a:spcPts val="1000"/>
              </a:spcAft>
              <a:tabLst>
                <a:tab pos="742950" algn="l"/>
              </a:tabLs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Post </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self-introduction on your Canvas section discussion group for Week 1 by Friday 5pm. </a:t>
            </a:r>
          </a:p>
          <a:p>
            <a:pPr marL="228600" marR="0">
              <a:spcBef>
                <a:spcPts val="0"/>
              </a:spcBef>
              <a:spcAft>
                <a:spcPts val="1000"/>
              </a:spcAft>
              <a:tabLst>
                <a:tab pos="742950" algn="l"/>
              </a:tabLs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Read </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introductions of others in your section by Wed. and feel free to post an Optional reply or welcome.</a:t>
            </a:r>
          </a:p>
          <a:p>
            <a:pPr marL="228600" marR="0">
              <a:spcBef>
                <a:spcPts val="0"/>
              </a:spcBef>
              <a:spcAft>
                <a:spcPts val="1000"/>
              </a:spcAft>
              <a:tabLst>
                <a:tab pos="742950" algn="l"/>
              </a:tabLst>
            </a:pP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and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b="1" kern="0" dirty="0">
                <a:solidFill>
                  <a:srgbClr val="000000"/>
                </a:solidFill>
                <a:latin typeface="Times New Roman" panose="02020603050405020304" pitchFamily="18" charset="0"/>
              </a:rPr>
              <a:t>Start </a:t>
            </a:r>
            <a:r>
              <a:rPr lang="en-US" sz="2400" kern="0" dirty="0">
                <a:solidFill>
                  <a:srgbClr val="000000"/>
                </a:solidFill>
                <a:latin typeface="Times New Roman" panose="02020603050405020304" pitchFamily="18" charset="0"/>
              </a:rPr>
              <a:t>the readings on the syllabus for Week 2</a:t>
            </a:r>
            <a:endParaRPr lang="en-US" sz="2400" dirty="0"/>
          </a:p>
        </p:txBody>
      </p:sp>
    </p:spTree>
    <p:extLst>
      <p:ext uri="{BB962C8B-B14F-4D97-AF65-F5344CB8AC3E}">
        <p14:creationId xmlns:p14="http://schemas.microsoft.com/office/powerpoint/2010/main" val="70542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FF9111-582B-1F4D-9AD7-A65AB3AD90F7}"/>
              </a:ext>
            </a:extLst>
          </p:cNvPr>
          <p:cNvSpPr>
            <a:spLocks noGrp="1"/>
          </p:cNvSpPr>
          <p:nvPr>
            <p:ph type="title"/>
          </p:nvPr>
        </p:nvSpPr>
        <p:spPr>
          <a:xfrm>
            <a:off x="839788" y="457200"/>
            <a:ext cx="3792173" cy="682052"/>
          </a:xfrm>
        </p:spPr>
        <p:txBody>
          <a:bodyPr/>
          <a:lstStyle/>
          <a:p>
            <a:endParaRPr lang="en-US" dirty="0"/>
          </a:p>
        </p:txBody>
      </p:sp>
      <p:pic>
        <p:nvPicPr>
          <p:cNvPr id="9" name="Picture Placeholder 8">
            <a:extLst>
              <a:ext uri="{FF2B5EF4-FFF2-40B4-BE49-F238E27FC236}">
                <a16:creationId xmlns:a16="http://schemas.microsoft.com/office/drawing/2014/main" id="{E1A4AE4F-1E59-6A43-9E1D-6D87BF7F61C4}"/>
              </a:ext>
            </a:extLst>
          </p:cNvPr>
          <p:cNvPicPr>
            <a:picLocks noGrp="1" noChangeAspect="1"/>
          </p:cNvPicPr>
          <p:nvPr>
            <p:ph type="pic" idx="1"/>
          </p:nvPr>
        </p:nvPicPr>
        <p:blipFill rotWithShape="1">
          <a:blip r:embed="rId2"/>
          <a:srcRect l="-881" t="519" r="881" b="36309"/>
          <a:stretch/>
        </p:blipFill>
        <p:spPr>
          <a:xfrm>
            <a:off x="6251575" y="928688"/>
            <a:ext cx="5103813" cy="4932362"/>
          </a:xfrm>
        </p:spPr>
      </p:pic>
      <p:sp>
        <p:nvSpPr>
          <p:cNvPr id="7" name="Text Placeholder 6">
            <a:extLst>
              <a:ext uri="{FF2B5EF4-FFF2-40B4-BE49-F238E27FC236}">
                <a16:creationId xmlns:a16="http://schemas.microsoft.com/office/drawing/2014/main" id="{F6FC10E4-3ECC-DA44-853F-7154860E271A}"/>
              </a:ext>
            </a:extLst>
          </p:cNvPr>
          <p:cNvSpPr>
            <a:spLocks noGrp="1"/>
          </p:cNvSpPr>
          <p:nvPr>
            <p:ph type="body" sz="half" idx="2"/>
          </p:nvPr>
        </p:nvSpPr>
        <p:spPr>
          <a:xfrm>
            <a:off x="674558" y="1424066"/>
            <a:ext cx="4097468" cy="4444922"/>
          </a:xfrm>
        </p:spPr>
        <p:txBody>
          <a:bodyPr/>
          <a:lstStyle/>
          <a:p>
            <a:r>
              <a:rPr lang="en-US" sz="4000" b="1" dirty="0"/>
              <a:t>Questions about course content, accessing content, or procedures? </a:t>
            </a:r>
          </a:p>
          <a:p>
            <a:endParaRPr lang="en-US" dirty="0"/>
          </a:p>
        </p:txBody>
      </p:sp>
    </p:spTree>
    <p:extLst>
      <p:ext uri="{BB962C8B-B14F-4D97-AF65-F5344CB8AC3E}">
        <p14:creationId xmlns:p14="http://schemas.microsoft.com/office/powerpoint/2010/main" val="271969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22988-0CAE-0943-8AE0-0DB4792A8FCB}"/>
              </a:ext>
            </a:extLst>
          </p:cNvPr>
          <p:cNvSpPr>
            <a:spLocks noGrp="1"/>
          </p:cNvSpPr>
          <p:nvPr>
            <p:ph type="title"/>
          </p:nvPr>
        </p:nvSpPr>
        <p:spPr>
          <a:xfrm>
            <a:off x="264268" y="6177937"/>
            <a:ext cx="10515600" cy="668028"/>
          </a:xfrm>
        </p:spPr>
        <p:txBody>
          <a:bodyPr>
            <a:normAutofit/>
          </a:bodyPr>
          <a:lstStyle/>
          <a:p>
            <a:endParaRPr lang="en-US" sz="3200" dirty="0">
              <a:solidFill>
                <a:srgbClr val="FF0000"/>
              </a:solidFill>
            </a:endParaRPr>
          </a:p>
        </p:txBody>
      </p:sp>
      <p:sp>
        <p:nvSpPr>
          <p:cNvPr id="5" name="Content Placeholder 4">
            <a:extLst>
              <a:ext uri="{FF2B5EF4-FFF2-40B4-BE49-F238E27FC236}">
                <a16:creationId xmlns:a16="http://schemas.microsoft.com/office/drawing/2014/main" id="{CC3E185B-8941-1644-9598-9980FE3D679A}"/>
              </a:ext>
            </a:extLst>
          </p:cNvPr>
          <p:cNvSpPr>
            <a:spLocks noGrp="1"/>
          </p:cNvSpPr>
          <p:nvPr>
            <p:ph idx="1"/>
          </p:nvPr>
        </p:nvSpPr>
        <p:spPr>
          <a:xfrm>
            <a:off x="489857" y="457200"/>
            <a:ext cx="10290012" cy="5720737"/>
          </a:xfrm>
        </p:spPr>
        <p:txBody>
          <a:bodyPr>
            <a:normAutofit fontScale="92500" lnSpcReduction="10000"/>
          </a:bodyPr>
          <a:lstStyle/>
          <a:p>
            <a:pPr marL="0" indent="0">
              <a:buNone/>
            </a:pPr>
            <a:r>
              <a:rPr lang="en-US" sz="2400" b="1" dirty="0"/>
              <a:t>Read by Monday from the reader on Canvas in Weekly Modules:</a:t>
            </a:r>
            <a:r>
              <a:rPr lang="en-US" sz="2400" dirty="0"/>
              <a:t> links to article reading by week [or in Files; search by author’s name or title]</a:t>
            </a:r>
          </a:p>
          <a:p>
            <a:pPr marL="0" indent="0">
              <a:buNone/>
            </a:pPr>
            <a:endParaRPr lang="en-US" sz="2400" dirty="0"/>
          </a:p>
          <a:p>
            <a:pPr marL="0" indent="0">
              <a:buNone/>
            </a:pPr>
            <a:r>
              <a:rPr lang="en-US" sz="2400" b="1" dirty="0"/>
              <a:t>By Mon: </a:t>
            </a:r>
            <a:r>
              <a:rPr lang="en-US" sz="2400" dirty="0"/>
              <a:t>“Legacies of Discrimination,” Angelo Ancheta</a:t>
            </a:r>
          </a:p>
          <a:p>
            <a:pPr marL="0" indent="0">
              <a:buNone/>
            </a:pPr>
            <a:r>
              <a:rPr lang="en-US" sz="2400" dirty="0"/>
              <a:t> “Persistence of Yellow Peril Discourse,” Ono and Pham</a:t>
            </a:r>
          </a:p>
          <a:p>
            <a:pPr marL="0" indent="0">
              <a:buNone/>
            </a:pPr>
            <a:r>
              <a:rPr lang="en-US" sz="2400" dirty="0"/>
              <a:t>“How ‘Crazy Rich’ Asians Have Led to the Largest Income Gap in the U.S.,” Hassan and Carlsen</a:t>
            </a:r>
          </a:p>
          <a:p>
            <a:pPr marL="0" indent="0">
              <a:buNone/>
            </a:pPr>
            <a:endParaRPr lang="en-US" sz="2400" dirty="0"/>
          </a:p>
          <a:p>
            <a:pPr marL="0" indent="0">
              <a:buNone/>
            </a:pPr>
            <a:r>
              <a:rPr lang="en-US" sz="2400" b="1" dirty="0"/>
              <a:t>By Wed:  </a:t>
            </a:r>
            <a:r>
              <a:rPr lang="en-US" sz="2400" dirty="0"/>
              <a:t>“Symbolic Capital and Stereotype Promise,” Lee and Zhou</a:t>
            </a:r>
          </a:p>
          <a:p>
            <a:pPr marL="0" indent="0">
              <a:buNone/>
            </a:pPr>
            <a:r>
              <a:rPr lang="en-US" sz="2400" dirty="0"/>
              <a:t>and</a:t>
            </a:r>
          </a:p>
          <a:p>
            <a:r>
              <a:rPr lang="en-US" sz="2400" b="1" dirty="0"/>
              <a:t>View Media:</a:t>
            </a:r>
            <a:r>
              <a:rPr lang="en-US" sz="2400" dirty="0"/>
              <a:t> </a:t>
            </a:r>
          </a:p>
          <a:p>
            <a:pPr marL="0" indent="0">
              <a:buNone/>
            </a:pPr>
            <a:r>
              <a:rPr lang="en-US" sz="2400" dirty="0"/>
              <a:t>“A Conversation with Asian-Americans on Race,” </a:t>
            </a:r>
            <a:r>
              <a:rPr lang="en-US" sz="2400" dirty="0" err="1"/>
              <a:t>Gandbhir</a:t>
            </a:r>
            <a:r>
              <a:rPr lang="en-US" sz="2400" dirty="0"/>
              <a:t> and Stephen</a:t>
            </a:r>
          </a:p>
          <a:p>
            <a:pPr marL="0" indent="0">
              <a:buNone/>
            </a:pPr>
            <a:endParaRPr lang="en-US" sz="2400"/>
          </a:p>
          <a:p>
            <a:pPr marL="0" indent="0">
              <a:buNone/>
            </a:pPr>
            <a:endParaRPr lang="en-US" sz="2400" dirty="0"/>
          </a:p>
          <a:p>
            <a:pPr marL="0" indent="0">
              <a:buNone/>
            </a:pPr>
            <a:r>
              <a:rPr lang="en-US" sz="2400" dirty="0"/>
              <a:t>Enrollment issues? Email: </a:t>
            </a:r>
            <a:r>
              <a:rPr lang="en-US" sz="2400" dirty="0" err="1">
                <a:solidFill>
                  <a:srgbClr val="0277A5"/>
                </a:solidFill>
                <a:effectLst/>
                <a:latin typeface="TimesNewRomanPSMT"/>
              </a:rPr>
              <a:t>jessica.montez@wisc.edu</a:t>
            </a:r>
            <a:r>
              <a:rPr lang="en-US" sz="2400" dirty="0">
                <a:solidFill>
                  <a:srgbClr val="0277A5"/>
                </a:solidFill>
                <a:effectLst/>
                <a:latin typeface="TimesNewRomanPSMT"/>
              </a:rPr>
              <a:t> </a:t>
            </a:r>
            <a:r>
              <a:rPr lang="en-US" sz="2400" dirty="0">
                <a:effectLst/>
                <a:latin typeface="TimesNewRomanPSMT"/>
              </a:rPr>
              <a:t>303 Ingraham</a:t>
            </a:r>
          </a:p>
          <a:p>
            <a:pPr marL="0" indent="0">
              <a:buNone/>
            </a:pPr>
            <a:endParaRPr lang="en-US" sz="2400" dirty="0">
              <a:effectLst/>
              <a:latin typeface="TimesNewRomanPSMT"/>
            </a:endParaRPr>
          </a:p>
          <a:p>
            <a:pPr marL="0" indent="0">
              <a:buNone/>
            </a:pPr>
            <a:endParaRPr lang="en-US" sz="2000" dirty="0">
              <a:latin typeface="TimesNewRomanPSMT"/>
            </a:endParaRPr>
          </a:p>
          <a:p>
            <a:pPr marL="0" indent="0">
              <a:buNone/>
            </a:pPr>
            <a:endParaRPr lang="en-US" sz="2800" dirty="0">
              <a:effectLst/>
              <a:latin typeface="TimesNewRomanPSMT"/>
            </a:endParaRPr>
          </a:p>
          <a:p>
            <a:pPr marL="0" indent="0">
              <a:buNone/>
            </a:pPr>
            <a:endParaRPr lang="en-US" dirty="0">
              <a:latin typeface="TimesNewRomanPSMT"/>
            </a:endParaRPr>
          </a:p>
          <a:p>
            <a:pPr marL="0" indent="0">
              <a:buNone/>
            </a:pPr>
            <a:endParaRPr lang="en-US" sz="2800" dirty="0">
              <a:effectLst/>
              <a:latin typeface="TimesNewRomanPSMT"/>
            </a:endParaRPr>
          </a:p>
          <a:p>
            <a:pPr marL="0" indent="0">
              <a:buNone/>
            </a:pPr>
            <a:endParaRPr lang="en-US" dirty="0">
              <a:latin typeface="TimesNewRomanPSMT"/>
            </a:endParaRPr>
          </a:p>
          <a:p>
            <a:pPr marL="0" indent="0">
              <a:buNone/>
            </a:pPr>
            <a:endParaRPr lang="en-US" sz="2800" dirty="0">
              <a:effectLst/>
              <a:latin typeface="TimesNewRomanPSMT"/>
            </a:endParaRPr>
          </a:p>
          <a:p>
            <a:pPr marL="0" indent="0">
              <a:buNone/>
            </a:pPr>
            <a:endParaRPr lang="en-US" dirty="0">
              <a:latin typeface="TimesNewRomanPSMT"/>
            </a:endParaRPr>
          </a:p>
          <a:p>
            <a:pPr marL="0" indent="0">
              <a:buNone/>
            </a:pPr>
            <a:endParaRPr lang="en-US" sz="2800" dirty="0">
              <a:effectLst/>
              <a:latin typeface="TimesNewRomanPSMT"/>
            </a:endParaRPr>
          </a:p>
          <a:p>
            <a:pPr marL="0" indent="0">
              <a:buNone/>
            </a:pPr>
            <a:endParaRPr lang="en-US" sz="2800" dirty="0">
              <a:effectLst/>
              <a:latin typeface="TimesNewRomanPSMT"/>
            </a:endParaRPr>
          </a:p>
          <a:p>
            <a:pPr marL="0" indent="0">
              <a:buNone/>
            </a:pPr>
            <a:endParaRPr lang="en-US" dirty="0">
              <a:latin typeface="TimesNewRomanPSMT"/>
            </a:endParaRPr>
          </a:p>
          <a:p>
            <a:pPr marL="0" indent="0">
              <a:buNone/>
            </a:pPr>
            <a:endParaRPr lang="en-US" dirty="0">
              <a:latin typeface="TimesNewRomanPSMT"/>
            </a:endParaRPr>
          </a:p>
          <a:p>
            <a:pPr marL="0" indent="0">
              <a:buNone/>
            </a:pPr>
            <a:endParaRPr lang="en-US" dirty="0">
              <a:latin typeface="TimesNewRomanPSMT"/>
            </a:endParaRPr>
          </a:p>
          <a:p>
            <a:pPr marL="0" indent="0">
              <a:buNone/>
            </a:pPr>
            <a:endParaRPr lang="en-US" dirty="0"/>
          </a:p>
        </p:txBody>
      </p:sp>
    </p:spTree>
    <p:extLst>
      <p:ext uri="{BB962C8B-B14F-4D97-AF65-F5344CB8AC3E}">
        <p14:creationId xmlns:p14="http://schemas.microsoft.com/office/powerpoint/2010/main" val="386827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0F95-958B-4C43-A7C7-B5E895A269DE}"/>
              </a:ext>
            </a:extLst>
          </p:cNvPr>
          <p:cNvSpPr>
            <a:spLocks noGrp="1"/>
          </p:cNvSpPr>
          <p:nvPr>
            <p:ph type="title"/>
          </p:nvPr>
        </p:nvSpPr>
        <p:spPr>
          <a:xfrm>
            <a:off x="838200" y="365125"/>
            <a:ext cx="10406974" cy="1006475"/>
          </a:xfrm>
        </p:spPr>
        <p:txBody>
          <a:bodyPr>
            <a:normAutofit fontScale="90000"/>
          </a:bodyPr>
          <a:lstStyle/>
          <a:p>
            <a:br>
              <a:rPr lang="en-US" b="1" dirty="0"/>
            </a:br>
            <a:br>
              <a:rPr lang="en-US" b="1" dirty="0"/>
            </a:br>
            <a:r>
              <a:rPr lang="en-US" b="1" dirty="0"/>
              <a:t>BRING the reading to section!!!</a:t>
            </a:r>
            <a:br>
              <a:rPr lang="en-US" b="1" dirty="0"/>
            </a:br>
            <a:br>
              <a:rPr lang="en-US" b="1" dirty="0"/>
            </a:br>
            <a:r>
              <a:rPr lang="en-US" b="1" dirty="0"/>
              <a:t>To think about for next week’s reading:</a:t>
            </a:r>
            <a:r>
              <a:rPr lang="en-US" dirty="0"/>
              <a:t> </a:t>
            </a:r>
            <a:br>
              <a:rPr lang="en-US" dirty="0"/>
            </a:br>
            <a:endParaRPr lang="en-US" dirty="0"/>
          </a:p>
        </p:txBody>
      </p:sp>
      <p:sp>
        <p:nvSpPr>
          <p:cNvPr id="3" name="Content Placeholder 2">
            <a:extLst>
              <a:ext uri="{FF2B5EF4-FFF2-40B4-BE49-F238E27FC236}">
                <a16:creationId xmlns:a16="http://schemas.microsoft.com/office/drawing/2014/main" id="{70FDA01F-2A3F-D842-B393-4CED27ABE863}"/>
              </a:ext>
            </a:extLst>
          </p:cNvPr>
          <p:cNvSpPr>
            <a:spLocks noGrp="1"/>
          </p:cNvSpPr>
          <p:nvPr>
            <p:ph idx="1"/>
          </p:nvPr>
        </p:nvSpPr>
        <p:spPr/>
        <p:txBody>
          <a:bodyPr>
            <a:normAutofit fontScale="92500" lnSpcReduction="20000"/>
          </a:bodyPr>
          <a:lstStyle/>
          <a:p>
            <a:pPr marL="0" indent="0">
              <a:buNone/>
            </a:pPr>
            <a:r>
              <a:rPr lang="en-US" dirty="0"/>
              <a:t> </a:t>
            </a:r>
          </a:p>
          <a:p>
            <a:pPr marL="0" indent="0">
              <a:buNone/>
            </a:pPr>
            <a:r>
              <a:rPr lang="en-US" dirty="0"/>
              <a:t>--If  “Asia” is the world’s most populous region, why are Asian Americans only 5.6 % of the US population? </a:t>
            </a:r>
          </a:p>
          <a:p>
            <a:pPr marL="0" indent="0">
              <a:buNone/>
            </a:pPr>
            <a:r>
              <a:rPr lang="en-US" dirty="0"/>
              <a:t> </a:t>
            </a:r>
          </a:p>
          <a:p>
            <a:pPr marL="0" indent="0">
              <a:buNone/>
            </a:pPr>
            <a:r>
              <a:rPr lang="en-US" b="1" dirty="0"/>
              <a:t>-- Think about the reach of history:</a:t>
            </a:r>
            <a:endParaRPr lang="en-US" dirty="0"/>
          </a:p>
          <a:p>
            <a:pPr marL="0" indent="0">
              <a:buNone/>
            </a:pPr>
            <a:r>
              <a:rPr lang="en-US" dirty="0"/>
              <a:t>Does the Asian American history depicted in Ancheta’s “Legacies of Discrimination” shed light on how your family was affected by U.S. immigration and naturalization laws?  Select the passage that reflects how you or your family came to the U.S.</a:t>
            </a:r>
          </a:p>
          <a:p>
            <a:pPr marL="0" indent="0">
              <a:buNone/>
            </a:pPr>
            <a:r>
              <a:rPr lang="en-US" dirty="0"/>
              <a:t> </a:t>
            </a:r>
          </a:p>
          <a:p>
            <a:pPr marL="0" indent="0">
              <a:buNone/>
            </a:pPr>
            <a:r>
              <a:rPr lang="en-US" dirty="0"/>
              <a:t>Or: Unless you are indigenous to North America, your family’s presence here reflects a larger historical pattern of immigration. What is it? </a:t>
            </a:r>
          </a:p>
          <a:p>
            <a:pPr marL="0" indent="0">
              <a:buNone/>
            </a:pPr>
            <a:endParaRPr lang="en-US" dirty="0"/>
          </a:p>
        </p:txBody>
      </p:sp>
    </p:spTree>
    <p:extLst>
      <p:ext uri="{BB962C8B-B14F-4D97-AF65-F5344CB8AC3E}">
        <p14:creationId xmlns:p14="http://schemas.microsoft.com/office/powerpoint/2010/main" val="2702908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B771-02FE-0942-90D5-C23516944FAD}"/>
              </a:ext>
            </a:extLst>
          </p:cNvPr>
          <p:cNvSpPr>
            <a:spLocks noGrp="1"/>
          </p:cNvSpPr>
          <p:nvPr>
            <p:ph type="title"/>
          </p:nvPr>
        </p:nvSpPr>
        <p:spPr>
          <a:xfrm>
            <a:off x="839788" y="457200"/>
            <a:ext cx="3813855" cy="979714"/>
          </a:xfrm>
        </p:spPr>
        <p:txBody>
          <a:bodyPr/>
          <a:lstStyle/>
          <a:p>
            <a:r>
              <a:rPr lang="en-US" dirty="0">
                <a:solidFill>
                  <a:srgbClr val="C00000"/>
                </a:solidFill>
              </a:rPr>
              <a:t>Professor Leslie Bow</a:t>
            </a:r>
          </a:p>
        </p:txBody>
      </p:sp>
      <p:pic>
        <p:nvPicPr>
          <p:cNvPr id="6" name="Picture Placeholder 5">
            <a:extLst>
              <a:ext uri="{FF2B5EF4-FFF2-40B4-BE49-F238E27FC236}">
                <a16:creationId xmlns:a16="http://schemas.microsoft.com/office/drawing/2014/main" id="{A0B978E0-2BF4-104F-9B1A-CFD26874D52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585253" y="127654"/>
            <a:ext cx="4401794" cy="6602691"/>
          </a:xfrm>
        </p:spPr>
      </p:pic>
      <p:sp>
        <p:nvSpPr>
          <p:cNvPr id="4" name="Text Placeholder 3">
            <a:extLst>
              <a:ext uri="{FF2B5EF4-FFF2-40B4-BE49-F238E27FC236}">
                <a16:creationId xmlns:a16="http://schemas.microsoft.com/office/drawing/2014/main" id="{AB2D7AFF-65BC-4C43-9081-13766CE2B69D}"/>
              </a:ext>
            </a:extLst>
          </p:cNvPr>
          <p:cNvSpPr>
            <a:spLocks noGrp="1"/>
          </p:cNvSpPr>
          <p:nvPr>
            <p:ph type="body" sz="half" idx="2"/>
          </p:nvPr>
        </p:nvSpPr>
        <p:spPr>
          <a:xfrm>
            <a:off x="578420" y="1649186"/>
            <a:ext cx="4401794" cy="4865914"/>
          </a:xfrm>
        </p:spPr>
        <p:txBody>
          <a:bodyPr>
            <a:normAutofit/>
          </a:bodyPr>
          <a:lstStyle/>
          <a:p>
            <a:endParaRPr lang="en-US" dirty="0"/>
          </a:p>
          <a:p>
            <a:r>
              <a:rPr lang="en-US" dirty="0"/>
              <a:t>English and Asian American Studies</a:t>
            </a:r>
          </a:p>
          <a:p>
            <a:r>
              <a:rPr lang="en-US" b="1" dirty="0"/>
              <a:t>Contact and Online Office Hours: </a:t>
            </a:r>
            <a:endParaRPr lang="en-US" dirty="0"/>
          </a:p>
          <a:p>
            <a:r>
              <a:rPr lang="en-US" dirty="0"/>
              <a:t>[and section 301] </a:t>
            </a:r>
          </a:p>
          <a:p>
            <a:endParaRPr lang="en-US" dirty="0"/>
          </a:p>
          <a:p>
            <a:r>
              <a:rPr lang="en-US" sz="2000" dirty="0">
                <a:hlinkClick r:id="rId3"/>
              </a:rPr>
              <a:t>lbow@wisc.edu</a:t>
            </a:r>
            <a:endParaRPr lang="en-US" sz="2000" dirty="0"/>
          </a:p>
          <a:p>
            <a:endParaRPr lang="en-US" sz="2000" dirty="0"/>
          </a:p>
          <a:p>
            <a:r>
              <a:rPr lang="en-US" dirty="0"/>
              <a:t>Office Hours: NO</a:t>
            </a:r>
            <a:r>
              <a:rPr lang="en-US" dirty="0">
                <a:solidFill>
                  <a:srgbClr val="FF0000"/>
                </a:solidFill>
              </a:rPr>
              <a:t>TE Change from syllabus</a:t>
            </a:r>
          </a:p>
          <a:p>
            <a:r>
              <a:rPr lang="en-US" dirty="0"/>
              <a:t> Mon. 12:30-1:30 and </a:t>
            </a:r>
            <a:r>
              <a:rPr lang="en-US" sz="1800" kern="0" dirty="0">
                <a:effectLst/>
                <a:latin typeface="Times New Roman" panose="02020603050405020304" pitchFamily="18" charset="0"/>
                <a:ea typeface="Calibri" panose="020F0502020204030204" pitchFamily="34" charset="0"/>
              </a:rPr>
              <a:t>Wed. 2:30-3:30pm </a:t>
            </a:r>
            <a:endParaRPr lang="en-US" b="1" dirty="0"/>
          </a:p>
          <a:p>
            <a:r>
              <a:rPr lang="en-US" dirty="0"/>
              <a:t>7179 HC White Hall</a:t>
            </a:r>
          </a:p>
          <a:p>
            <a:r>
              <a:rPr lang="en-US" dirty="0"/>
              <a:t>mailbox: 7</a:t>
            </a:r>
            <a:r>
              <a:rPr lang="en-US" baseline="30000" dirty="0"/>
              <a:t>th</a:t>
            </a:r>
            <a:r>
              <a:rPr lang="en-US" dirty="0"/>
              <a:t> Fl. HC White Hall</a:t>
            </a:r>
          </a:p>
          <a:p>
            <a:endParaRPr lang="en-US" dirty="0"/>
          </a:p>
          <a:p>
            <a:endParaRPr lang="en-US" dirty="0"/>
          </a:p>
        </p:txBody>
      </p:sp>
    </p:spTree>
    <p:extLst>
      <p:ext uri="{BB962C8B-B14F-4D97-AF65-F5344CB8AC3E}">
        <p14:creationId xmlns:p14="http://schemas.microsoft.com/office/powerpoint/2010/main" val="233819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24757E-B413-804C-8303-A0A6E68E505D}"/>
              </a:ext>
            </a:extLst>
          </p:cNvPr>
          <p:cNvSpPr>
            <a:spLocks noGrp="1"/>
          </p:cNvSpPr>
          <p:nvPr>
            <p:ph type="title"/>
          </p:nvPr>
        </p:nvSpPr>
        <p:spPr>
          <a:xfrm>
            <a:off x="735980" y="312233"/>
            <a:ext cx="2319736" cy="2338370"/>
          </a:xfrm>
        </p:spPr>
        <p:txBody>
          <a:bodyPr>
            <a:normAutofit/>
          </a:bodyPr>
          <a:lstStyle/>
          <a:p>
            <a:r>
              <a:rPr lang="en-US" i="1" dirty="0"/>
              <a:t>The Arrival</a:t>
            </a:r>
            <a:br>
              <a:rPr lang="en-US" i="1" dirty="0"/>
            </a:br>
            <a:br>
              <a:rPr lang="en-US" dirty="0"/>
            </a:br>
            <a:r>
              <a:rPr lang="en-US" dirty="0"/>
              <a:t> Shaun Tan</a:t>
            </a:r>
          </a:p>
        </p:txBody>
      </p:sp>
      <p:pic>
        <p:nvPicPr>
          <p:cNvPr id="2" name="Picture Placeholder 1">
            <a:extLst>
              <a:ext uri="{FF2B5EF4-FFF2-40B4-BE49-F238E27FC236}">
                <a16:creationId xmlns:a16="http://schemas.microsoft.com/office/drawing/2014/main" id="{B3B05566-752A-0E4A-A14E-BA18F0714298}"/>
              </a:ext>
            </a:extLst>
          </p:cNvPr>
          <p:cNvPicPr>
            <a:picLocks noGrp="1" noChangeAspect="1"/>
          </p:cNvPicPr>
          <p:nvPr>
            <p:ph type="pic" idx="1"/>
          </p:nvPr>
        </p:nvPicPr>
        <p:blipFill>
          <a:blip r:embed="rId2"/>
          <a:stretch>
            <a:fillRect/>
          </a:stretch>
        </p:blipFill>
        <p:spPr>
          <a:xfrm>
            <a:off x="3598148" y="5215"/>
            <a:ext cx="5308740" cy="6852785"/>
          </a:xfrm>
          <a:prstGeom prst="rect">
            <a:avLst/>
          </a:prstGeom>
        </p:spPr>
      </p:pic>
      <p:sp>
        <p:nvSpPr>
          <p:cNvPr id="6" name="Text Placeholder 5">
            <a:extLst>
              <a:ext uri="{FF2B5EF4-FFF2-40B4-BE49-F238E27FC236}">
                <a16:creationId xmlns:a16="http://schemas.microsoft.com/office/drawing/2014/main" id="{86213374-84FB-2149-AEEB-BFFDFDF8CA2A}"/>
              </a:ext>
            </a:extLst>
          </p:cNvPr>
          <p:cNvSpPr>
            <a:spLocks noGrp="1"/>
          </p:cNvSpPr>
          <p:nvPr>
            <p:ph type="body" sz="half" idx="2"/>
          </p:nvPr>
        </p:nvSpPr>
        <p:spPr>
          <a:xfrm>
            <a:off x="735980" y="2650603"/>
            <a:ext cx="5516538" cy="4009689"/>
          </a:xfrm>
        </p:spPr>
        <p:txBody>
          <a:bodyPr>
            <a:normAutofit/>
          </a:bodyPr>
          <a:lstStyle/>
          <a:p>
            <a:endParaRPr lang="en-US" sz="2400" dirty="0"/>
          </a:p>
        </p:txBody>
      </p:sp>
    </p:spTree>
    <p:extLst>
      <p:ext uri="{BB962C8B-B14F-4D97-AF65-F5344CB8AC3E}">
        <p14:creationId xmlns:p14="http://schemas.microsoft.com/office/powerpoint/2010/main" val="233726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F6ED-6A7A-244C-8718-0FD2A515F853}"/>
              </a:ext>
            </a:extLst>
          </p:cNvPr>
          <p:cNvSpPr>
            <a:spLocks noGrp="1"/>
          </p:cNvSpPr>
          <p:nvPr>
            <p:ph type="ctrTitle"/>
          </p:nvPr>
        </p:nvSpPr>
        <p:spPr>
          <a:xfrm>
            <a:off x="1524000" y="1122363"/>
            <a:ext cx="8010293" cy="115422"/>
          </a:xfrm>
        </p:spPr>
        <p:txBody>
          <a:bodyPr>
            <a:normAutofit fontScale="90000"/>
          </a:bodyPr>
          <a:lstStyle/>
          <a:p>
            <a:endParaRPr lang="en-US" dirty="0"/>
          </a:p>
        </p:txBody>
      </p:sp>
      <p:sp>
        <p:nvSpPr>
          <p:cNvPr id="3" name="Subtitle 2">
            <a:extLst>
              <a:ext uri="{FF2B5EF4-FFF2-40B4-BE49-F238E27FC236}">
                <a16:creationId xmlns:a16="http://schemas.microsoft.com/office/drawing/2014/main" id="{8F4028EA-2DF6-1346-B8A8-1E250B0F0855}"/>
              </a:ext>
            </a:extLst>
          </p:cNvPr>
          <p:cNvSpPr>
            <a:spLocks noGrp="1"/>
          </p:cNvSpPr>
          <p:nvPr>
            <p:ph type="subTitle" idx="1"/>
          </p:nvPr>
        </p:nvSpPr>
        <p:spPr>
          <a:xfrm>
            <a:off x="1226634" y="1605775"/>
            <a:ext cx="4144019" cy="3996371"/>
          </a:xfrm>
        </p:spPr>
        <p:txBody>
          <a:bodyPr/>
          <a:lstStyle/>
          <a:p>
            <a:endParaRPr lang="en-US" dirty="0"/>
          </a:p>
        </p:txBody>
      </p:sp>
      <p:pic>
        <p:nvPicPr>
          <p:cNvPr id="5" name="Picture 4">
            <a:extLst>
              <a:ext uri="{FF2B5EF4-FFF2-40B4-BE49-F238E27FC236}">
                <a16:creationId xmlns:a16="http://schemas.microsoft.com/office/drawing/2014/main" id="{95A30141-CDBE-7D48-BFB2-9D7D780D5B48}"/>
              </a:ext>
            </a:extLst>
          </p:cNvPr>
          <p:cNvPicPr>
            <a:picLocks noChangeAspect="1"/>
          </p:cNvPicPr>
          <p:nvPr/>
        </p:nvPicPr>
        <p:blipFill>
          <a:blip r:embed="rId2"/>
          <a:stretch>
            <a:fillRect/>
          </a:stretch>
        </p:blipFill>
        <p:spPr>
          <a:xfrm>
            <a:off x="6096000" y="305482"/>
            <a:ext cx="5242932" cy="5872084"/>
          </a:xfrm>
          <a:prstGeom prst="rect">
            <a:avLst/>
          </a:prstGeom>
          <a:ln>
            <a:solidFill>
              <a:schemeClr val="accent1"/>
            </a:solidFill>
          </a:ln>
        </p:spPr>
      </p:pic>
    </p:spTree>
    <p:extLst>
      <p:ext uri="{BB962C8B-B14F-4D97-AF65-F5344CB8AC3E}">
        <p14:creationId xmlns:p14="http://schemas.microsoft.com/office/powerpoint/2010/main" val="194930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2D4C-A6AA-414B-8AC0-BD154F950912}"/>
              </a:ext>
            </a:extLst>
          </p:cNvPr>
          <p:cNvSpPr>
            <a:spLocks noGrp="1"/>
          </p:cNvSpPr>
          <p:nvPr>
            <p:ph type="title"/>
          </p:nvPr>
        </p:nvSpPr>
        <p:spPr/>
        <p:txBody>
          <a:bodyPr/>
          <a:lstStyle/>
          <a:p>
            <a:endParaRPr lang="en-US"/>
          </a:p>
        </p:txBody>
      </p:sp>
      <p:pic>
        <p:nvPicPr>
          <p:cNvPr id="6" name="Picture Placeholder 5">
            <a:extLst>
              <a:ext uri="{FF2B5EF4-FFF2-40B4-BE49-F238E27FC236}">
                <a16:creationId xmlns:a16="http://schemas.microsoft.com/office/drawing/2014/main" id="{66FDBA4E-0188-C248-A8C5-411186F4F67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12" r="2412"/>
          <a:stretch>
            <a:fillRect/>
          </a:stretch>
        </p:blipFill>
        <p:spPr>
          <a:xfrm>
            <a:off x="2298357" y="318398"/>
            <a:ext cx="7240588" cy="5717234"/>
          </a:xfrm>
        </p:spPr>
      </p:pic>
      <p:sp>
        <p:nvSpPr>
          <p:cNvPr id="4" name="Text Placeholder 3">
            <a:extLst>
              <a:ext uri="{FF2B5EF4-FFF2-40B4-BE49-F238E27FC236}">
                <a16:creationId xmlns:a16="http://schemas.microsoft.com/office/drawing/2014/main" id="{426E4DFA-018B-6A42-8B2B-0DB4ACC3023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71712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err="1"/>
              <a:t>Okuni</a:t>
            </a:r>
            <a:r>
              <a:rPr lang="en-US" sz="3600" dirty="0"/>
              <a:t>, </a:t>
            </a:r>
            <a:r>
              <a:rPr lang="en-US" sz="3600" i="1" dirty="0"/>
              <a:t>Cars 2   </a:t>
            </a:r>
            <a:r>
              <a:rPr lang="en-US" sz="2800" dirty="0"/>
              <a:t>Disney/Pixar 2011</a:t>
            </a:r>
            <a:br>
              <a:rPr lang="en-US" sz="2800" dirty="0"/>
            </a:br>
            <a:r>
              <a:rPr lang="en-US" sz="2800" dirty="0"/>
              <a:t>Is this Japanese car adorable? Or </a:t>
            </a:r>
            <a:r>
              <a:rPr lang="en-US" sz="2800" b="1" dirty="0"/>
              <a:t>do you find this image troubling?  </a:t>
            </a:r>
            <a:endParaRPr lang="en-US" sz="2800" dirty="0"/>
          </a:p>
        </p:txBody>
      </p:sp>
      <p:pic>
        <p:nvPicPr>
          <p:cNvPr id="7" name="Content Placeholder 6" descr="okuni crop.jpg"/>
          <p:cNvPicPr>
            <a:picLocks noGrp="1"/>
          </p:cNvPicPr>
          <p:nvPr>
            <p:ph idx="1"/>
          </p:nvPr>
        </p:nvPicPr>
        <p:blipFill>
          <a:blip r:embed="rId2">
            <a:extLst>
              <a:ext uri="{28A0092B-C50C-407E-A947-70E740481C1C}">
                <a14:useLocalDpi xmlns:a14="http://schemas.microsoft.com/office/drawing/2010/main" val="0"/>
              </a:ext>
            </a:extLst>
          </a:blip>
          <a:srcRect l="-24111" r="-24111"/>
          <a:stretch>
            <a:fillRect/>
          </a:stretch>
        </p:blipFill>
        <p:spPr>
          <a:xfrm>
            <a:off x="512106" y="1690688"/>
            <a:ext cx="8780175" cy="4598901"/>
          </a:xfrm>
        </p:spPr>
      </p:pic>
    </p:spTree>
    <p:extLst>
      <p:ext uri="{BB962C8B-B14F-4D97-AF65-F5344CB8AC3E}">
        <p14:creationId xmlns:p14="http://schemas.microsoft.com/office/powerpoint/2010/main" val="311853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22988-0CAE-0943-8AE0-0DB4792A8FCB}"/>
              </a:ext>
            </a:extLst>
          </p:cNvPr>
          <p:cNvSpPr>
            <a:spLocks noGrp="1"/>
          </p:cNvSpPr>
          <p:nvPr>
            <p:ph type="title"/>
          </p:nvPr>
        </p:nvSpPr>
        <p:spPr>
          <a:xfrm>
            <a:off x="4259485" y="279071"/>
            <a:ext cx="5359077" cy="1521628"/>
          </a:xfrm>
        </p:spPr>
        <p:txBody>
          <a:bodyPr>
            <a:normAutofit fontScale="90000"/>
          </a:bodyPr>
          <a:lstStyle/>
          <a:p>
            <a:r>
              <a:rPr lang="en-US" sz="3600" dirty="0">
                <a:solidFill>
                  <a:srgbClr val="C00000"/>
                </a:solidFill>
              </a:rPr>
              <a:t>Required texts to purchase: available at </a:t>
            </a:r>
            <a:br>
              <a:rPr lang="en-US" sz="3600" dirty="0">
                <a:solidFill>
                  <a:srgbClr val="C00000"/>
                </a:solidFill>
              </a:rPr>
            </a:br>
            <a:r>
              <a:rPr lang="en-US" sz="3600" dirty="0">
                <a:solidFill>
                  <a:srgbClr val="C00000"/>
                </a:solidFill>
              </a:rPr>
              <a:t>University bookstore and online</a:t>
            </a:r>
          </a:p>
        </p:txBody>
      </p:sp>
      <p:sp>
        <p:nvSpPr>
          <p:cNvPr id="5" name="Content Placeholder 4">
            <a:extLst>
              <a:ext uri="{FF2B5EF4-FFF2-40B4-BE49-F238E27FC236}">
                <a16:creationId xmlns:a16="http://schemas.microsoft.com/office/drawing/2014/main" id="{CC3E185B-8941-1644-9598-9980FE3D679A}"/>
              </a:ext>
            </a:extLst>
          </p:cNvPr>
          <p:cNvSpPr>
            <a:spLocks noGrp="1"/>
          </p:cNvSpPr>
          <p:nvPr>
            <p:ph idx="1"/>
          </p:nvPr>
        </p:nvSpPr>
        <p:spPr>
          <a:xfrm>
            <a:off x="457200" y="2509736"/>
            <a:ext cx="11536877" cy="4069194"/>
          </a:xfrm>
        </p:spPr>
        <p:txBody>
          <a:bodyPr>
            <a:normAutofit fontScale="92500" lnSpcReduction="20000"/>
          </a:bodyPr>
          <a:lstStyle/>
          <a:p>
            <a:r>
              <a:rPr lang="en-US" i="1" dirty="0"/>
              <a:t>American Born Chinese</a:t>
            </a:r>
            <a:r>
              <a:rPr lang="en-US" dirty="0"/>
              <a:t>, Gene </a:t>
            </a:r>
            <a:r>
              <a:rPr lang="en-US" dirty="0" err="1"/>
              <a:t>Luen</a:t>
            </a:r>
            <a:r>
              <a:rPr lang="en-US" dirty="0"/>
              <a:t> Yang</a:t>
            </a:r>
          </a:p>
          <a:p>
            <a:r>
              <a:rPr lang="en-US" i="1" dirty="0"/>
              <a:t>M. Butterfly*</a:t>
            </a:r>
            <a:r>
              <a:rPr lang="en-US" dirty="0"/>
              <a:t>, David Henry Hwang [note edition]</a:t>
            </a:r>
          </a:p>
          <a:p>
            <a:r>
              <a:rPr lang="en-US" i="1" dirty="0"/>
              <a:t>Shortcomings</a:t>
            </a:r>
            <a:r>
              <a:rPr lang="en-US" dirty="0"/>
              <a:t>, Adrian Tomine</a:t>
            </a:r>
          </a:p>
          <a:p>
            <a:r>
              <a:rPr lang="en-US" i="1" dirty="0"/>
              <a:t>The Arrival</a:t>
            </a:r>
            <a:r>
              <a:rPr lang="en-US" dirty="0"/>
              <a:t>, Shaun Tan </a:t>
            </a:r>
          </a:p>
          <a:p>
            <a:endParaRPr lang="en-US" dirty="0"/>
          </a:p>
          <a:p>
            <a:r>
              <a:rPr lang="en-US" dirty="0"/>
              <a:t>To Download the course reader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[printing recommended]</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and bring to section:</a:t>
            </a:r>
            <a:endParaRPr lang="en-US" dirty="0"/>
          </a:p>
          <a:p>
            <a:pPr marL="0" indent="0">
              <a:buNone/>
            </a:pPr>
            <a:r>
              <a:rPr lang="en-US" dirty="0"/>
              <a:t>1. Go to </a:t>
            </a:r>
            <a:r>
              <a:rPr lang="en-US" b="1" dirty="0"/>
              <a:t>Modules</a:t>
            </a:r>
            <a:r>
              <a:rPr lang="en-US" dirty="0"/>
              <a:t> and click on the readings for the week</a:t>
            </a:r>
          </a:p>
          <a:p>
            <a:pPr marL="0" indent="0">
              <a:buNone/>
            </a:pPr>
            <a:r>
              <a:rPr lang="en-US" dirty="0"/>
              <a:t>or </a:t>
            </a:r>
          </a:p>
          <a:p>
            <a:pPr marL="0" indent="0">
              <a:buNone/>
            </a:pPr>
            <a:r>
              <a:rPr lang="en-US" dirty="0"/>
              <a:t>2.</a:t>
            </a: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Recommended: </a:t>
            </a: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Select reader-all from Canvas Files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choose Files, scroll to “reader-all” at the 3 dots on the right choose: Download folder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2" name="Rectangle 2">
            <a:extLst>
              <a:ext uri="{FF2B5EF4-FFF2-40B4-BE49-F238E27FC236}">
                <a16:creationId xmlns:a16="http://schemas.microsoft.com/office/drawing/2014/main" id="{1466699C-45F2-4840-93E6-061C86D72457}"/>
              </a:ext>
            </a:extLst>
          </p:cNvPr>
          <p:cNvSpPr>
            <a:spLocks noChangeArrowheads="1"/>
          </p:cNvSpPr>
          <p:nvPr/>
        </p:nvSpPr>
        <p:spPr bwMode="auto">
          <a:xfrm>
            <a:off x="-390032" y="98969"/>
            <a:ext cx="13340789" cy="533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3">
            <a:extLst>
              <a:ext uri="{FF2B5EF4-FFF2-40B4-BE49-F238E27FC236}">
                <a16:creationId xmlns:a16="http://schemas.microsoft.com/office/drawing/2014/main" id="{60F2AA9D-7D50-2544-98F3-A0A0A765F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51" y="437745"/>
            <a:ext cx="3733306" cy="136295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2D2C045-D9C7-AA40-8D15-3D610D36280C}"/>
              </a:ext>
            </a:extLst>
          </p:cNvPr>
          <p:cNvSpPr>
            <a:spLocks noChangeArrowheads="1"/>
          </p:cNvSpPr>
          <p:nvPr/>
        </p:nvSpPr>
        <p:spPr bwMode="auto">
          <a:xfrm>
            <a:off x="-390032" y="1724569"/>
            <a:ext cx="13340789" cy="533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8783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A83EA-79A0-614A-9211-50B39F38ECE0}"/>
              </a:ext>
            </a:extLst>
          </p:cNvPr>
          <p:cNvSpPr>
            <a:spLocks noGrp="1"/>
          </p:cNvSpPr>
          <p:nvPr>
            <p:ph type="title"/>
          </p:nvPr>
        </p:nvSpPr>
        <p:spPr>
          <a:xfrm>
            <a:off x="839789" y="457200"/>
            <a:ext cx="3673846" cy="846306"/>
          </a:xfrm>
        </p:spPr>
        <p:txBody>
          <a:bodyPr/>
          <a:lstStyle/>
          <a:p>
            <a:endParaRPr lang="en-US" dirty="0"/>
          </a:p>
        </p:txBody>
      </p:sp>
      <p:pic>
        <p:nvPicPr>
          <p:cNvPr id="8" name="Content Placeholder 7">
            <a:extLst>
              <a:ext uri="{FF2B5EF4-FFF2-40B4-BE49-F238E27FC236}">
                <a16:creationId xmlns:a16="http://schemas.microsoft.com/office/drawing/2014/main" id="{BADB8358-7536-9F43-B2EB-97F78888DC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9366" y="880353"/>
            <a:ext cx="5894924" cy="4532120"/>
          </a:xfrm>
        </p:spPr>
      </p:pic>
      <p:sp>
        <p:nvSpPr>
          <p:cNvPr id="6" name="Text Placeholder 5">
            <a:extLst>
              <a:ext uri="{FF2B5EF4-FFF2-40B4-BE49-F238E27FC236}">
                <a16:creationId xmlns:a16="http://schemas.microsoft.com/office/drawing/2014/main" id="{F31F1B1D-C3C7-5044-B561-2212193957FB}"/>
              </a:ext>
            </a:extLst>
          </p:cNvPr>
          <p:cNvSpPr>
            <a:spLocks noGrp="1"/>
          </p:cNvSpPr>
          <p:nvPr>
            <p:ph type="body" sz="half" idx="2"/>
          </p:nvPr>
        </p:nvSpPr>
        <p:spPr>
          <a:xfrm>
            <a:off x="695548" y="1518963"/>
            <a:ext cx="4076478" cy="4350025"/>
          </a:xfrm>
        </p:spPr>
        <p:txBody>
          <a:bodyPr/>
          <a:lstStyle/>
          <a:p>
            <a:endParaRPr lang="en-US" dirty="0"/>
          </a:p>
          <a:p>
            <a:endParaRPr lang="en-US" sz="2800" dirty="0"/>
          </a:p>
          <a:p>
            <a:r>
              <a:rPr lang="en-US" sz="2800" dirty="0"/>
              <a:t>Why the Asian food fetish? </a:t>
            </a:r>
          </a:p>
          <a:p>
            <a:endParaRPr lang="en-US" sz="2800" dirty="0"/>
          </a:p>
          <a:p>
            <a:r>
              <a:rPr lang="en-US" sz="2800" dirty="0"/>
              <a:t>How do Asian Americans see Asian food differently? Or do they?</a:t>
            </a:r>
          </a:p>
        </p:txBody>
      </p:sp>
    </p:spTree>
    <p:extLst>
      <p:ext uri="{BB962C8B-B14F-4D97-AF65-F5344CB8AC3E}">
        <p14:creationId xmlns:p14="http://schemas.microsoft.com/office/powerpoint/2010/main" val="161819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384" y="273050"/>
            <a:ext cx="3762645" cy="3086213"/>
          </a:xfrm>
        </p:spPr>
        <p:txBody>
          <a:bodyPr>
            <a:normAutofit/>
          </a:bodyPr>
          <a:lstStyle/>
          <a:p>
            <a:br>
              <a:rPr lang="en-US" sz="2400" dirty="0"/>
            </a:br>
            <a:endParaRPr lang="en-US" sz="2400" dirty="0">
              <a:latin typeface="Comic Sans MS"/>
              <a:cs typeface="Comic Sans MS"/>
            </a:endParaRPr>
          </a:p>
        </p:txBody>
      </p:sp>
      <p:pic>
        <p:nvPicPr>
          <p:cNvPr id="7" name="Content Placeholder 6" descr="american-born-chinese-cover.jpg"/>
          <p:cNvPicPr>
            <a:picLocks noGrp="1" noChangeAspect="1"/>
          </p:cNvPicPr>
          <p:nvPr>
            <p:ph idx="1"/>
          </p:nvPr>
        </p:nvPicPr>
        <p:blipFill>
          <a:blip r:embed="rId2">
            <a:extLst>
              <a:ext uri="{28A0092B-C50C-407E-A947-70E740481C1C}">
                <a14:useLocalDpi xmlns:a14="http://schemas.microsoft.com/office/drawing/2010/main" val="0"/>
              </a:ext>
            </a:extLst>
          </a:blip>
          <a:srcRect l="-12277" r="-12277"/>
          <a:stretch>
            <a:fillRect/>
          </a:stretch>
        </p:blipFill>
        <p:spPr>
          <a:xfrm>
            <a:off x="1043142" y="273050"/>
            <a:ext cx="5639353" cy="6457235"/>
          </a:xfrm>
        </p:spPr>
      </p:pic>
      <p:sp>
        <p:nvSpPr>
          <p:cNvPr id="6" name="Text Placeholder 5"/>
          <p:cNvSpPr>
            <a:spLocks noGrp="1"/>
          </p:cNvSpPr>
          <p:nvPr>
            <p:ph type="body" sz="half" idx="2"/>
          </p:nvPr>
        </p:nvSpPr>
        <p:spPr>
          <a:xfrm>
            <a:off x="6459416" y="3359262"/>
            <a:ext cx="4074613" cy="3371022"/>
          </a:xfrm>
        </p:spPr>
        <p:txBody>
          <a:bodyPr>
            <a:normAutofit/>
          </a:bodyPr>
          <a:lstStyle/>
          <a:p>
            <a:r>
              <a:rPr lang="en-US" sz="2800" dirty="0">
                <a:latin typeface="Comic Sans MS"/>
                <a:cs typeface="Comic Sans MS"/>
              </a:rPr>
              <a:t>On racialization:  </a:t>
            </a:r>
          </a:p>
          <a:p>
            <a:r>
              <a:rPr lang="en-US" sz="2800" dirty="0">
                <a:latin typeface="Comic Sans MS"/>
                <a:cs typeface="Comic Sans MS"/>
              </a:rPr>
              <a:t>Who we “are” vs. how we “appear” to others . . . </a:t>
            </a:r>
          </a:p>
        </p:txBody>
      </p:sp>
    </p:spTree>
    <p:extLst>
      <p:ext uri="{BB962C8B-B14F-4D97-AF65-F5344CB8AC3E}">
        <p14:creationId xmlns:p14="http://schemas.microsoft.com/office/powerpoint/2010/main" val="3665276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88812F6C-5393-1248-912B-2D7E0EFBB171}" vid="{750B2C0A-446E-4E42-A6B7-A2B7210C9DD2}"/>
    </a:ext>
  </a:extLst>
</a:theme>
</file>

<file path=docProps/app.xml><?xml version="1.0" encoding="utf-8"?>
<Properties xmlns="http://schemas.openxmlformats.org/officeDocument/2006/extended-properties" xmlns:vt="http://schemas.openxmlformats.org/officeDocument/2006/docPropsVTypes">
  <Template>Office Theme</Template>
  <TotalTime>2135</TotalTime>
  <Words>737</Words>
  <Application>Microsoft Macintosh PowerPoint</Application>
  <PresentationFormat>Widescreen</PresentationFormat>
  <Paragraphs>104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Comic Sans MS</vt:lpstr>
      <vt:lpstr>Times New Roman</vt:lpstr>
      <vt:lpstr>TimesNewRomanPSMT</vt:lpstr>
      <vt:lpstr>Office Theme</vt:lpstr>
      <vt:lpstr>Welcome to  Asian American Studies </vt:lpstr>
      <vt:lpstr>Professor Leslie Bow</vt:lpstr>
      <vt:lpstr>The Arrival   Shaun Tan</vt:lpstr>
      <vt:lpstr>PowerPoint Presentation</vt:lpstr>
      <vt:lpstr>PowerPoint Presentation</vt:lpstr>
      <vt:lpstr>Okuni, Cars 2   Disney/Pixar 2011 Is this Japanese car adorable? Or do you find this image troubling?  </vt:lpstr>
      <vt:lpstr>Required texts to purchase: available at  University bookstore and online</vt:lpstr>
      <vt:lpstr>PowerPoint Presentation</vt:lpstr>
      <vt:lpstr> </vt:lpstr>
      <vt:lpstr>Purchase early edition, M. Butterfly*</vt:lpstr>
      <vt:lpstr>race fetishism vs. having a type?</vt:lpstr>
      <vt:lpstr>Popular culture  and  globalization</vt:lpstr>
      <vt:lpstr>Asian Americans and Sci fi</vt:lpstr>
      <vt:lpstr>What’s wrong with this picture? Content alert. Confronting controversy intellectually, civilly </vt:lpstr>
      <vt:lpstr>Sections </vt:lpstr>
      <vt:lpstr>To do list for this week:</vt:lpstr>
      <vt:lpstr>PowerPoint Presentation</vt:lpstr>
      <vt:lpstr>PowerPoint Presentation</vt:lpstr>
      <vt:lpstr>  BRING the reading to section!!!  To think about for next week’s reading: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Leslie Bow</cp:lastModifiedBy>
  <cp:revision>72</cp:revision>
  <dcterms:created xsi:type="dcterms:W3CDTF">2018-01-28T21:32:09Z</dcterms:created>
  <dcterms:modified xsi:type="dcterms:W3CDTF">2023-09-06T20:04:27Z</dcterms:modified>
</cp:coreProperties>
</file>